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Yearbook Solid" charset="1" panose="02060503030206020404"/>
      <p:regular r:id="rId20"/>
    </p:embeddedFont>
    <p:embeddedFont>
      <p:font typeface="Canva Sans Bold" charset="1" panose="020B0803030501040103"/>
      <p:regular r:id="rId21"/>
    </p:embeddedFont>
    <p:embeddedFont>
      <p:font typeface="Canva Sans" charset="1" panose="020B0503030501040103"/>
      <p:regular r:id="rId22"/>
    </p:embeddedFont>
    <p:embeddedFont>
      <p:font typeface="Canva Sans Bold Italics" charset="1" panose="020B0803030501040103"/>
      <p:regular r:id="rId23"/>
    </p:embeddedFont>
    <p:embeddedFont>
      <p:font typeface="Yearbook Outline" charset="1" panose="04060404030804040201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svg" Type="http://schemas.openxmlformats.org/officeDocument/2006/relationships/image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0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09710" y="-916726"/>
            <a:ext cx="7412156" cy="8546511"/>
          </a:xfrm>
          <a:custGeom>
            <a:avLst/>
            <a:gdLst/>
            <a:ahLst/>
            <a:cxnLst/>
            <a:rect r="r" b="b" t="t" l="l"/>
            <a:pathLst>
              <a:path h="8546511" w="7412156">
                <a:moveTo>
                  <a:pt x="0" y="0"/>
                </a:moveTo>
                <a:lnTo>
                  <a:pt x="7412156" y="0"/>
                </a:lnTo>
                <a:lnTo>
                  <a:pt x="7412156" y="8546511"/>
                </a:lnTo>
                <a:lnTo>
                  <a:pt x="0" y="85465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95098" y="0"/>
            <a:ext cx="9493702" cy="10806667"/>
            <a:chOff x="0" y="0"/>
            <a:chExt cx="2500399" cy="28462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00399" cy="2846200"/>
            </a:xfrm>
            <a:custGeom>
              <a:avLst/>
              <a:gdLst/>
              <a:ahLst/>
              <a:cxnLst/>
              <a:rect r="r" b="b" t="t" l="l"/>
              <a:pathLst>
                <a:path h="2846200" w="2500399">
                  <a:moveTo>
                    <a:pt x="0" y="0"/>
                  </a:moveTo>
                  <a:lnTo>
                    <a:pt x="2500399" y="0"/>
                  </a:lnTo>
                  <a:lnTo>
                    <a:pt x="2500399" y="2846200"/>
                  </a:lnTo>
                  <a:lnTo>
                    <a:pt x="0" y="2846200"/>
                  </a:lnTo>
                  <a:close/>
                </a:path>
              </a:pathLst>
            </a:custGeom>
            <a:solidFill>
              <a:srgbClr val="1C5D9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00399" cy="2884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998022" y="6653646"/>
            <a:ext cx="5713810" cy="4390892"/>
          </a:xfrm>
          <a:custGeom>
            <a:avLst/>
            <a:gdLst/>
            <a:ahLst/>
            <a:cxnLst/>
            <a:rect r="r" b="b" t="t" l="l"/>
            <a:pathLst>
              <a:path h="4390892" w="5713810">
                <a:moveTo>
                  <a:pt x="0" y="0"/>
                </a:moveTo>
                <a:lnTo>
                  <a:pt x="5713810" y="0"/>
                </a:lnTo>
                <a:lnTo>
                  <a:pt x="5713810" y="4390892"/>
                </a:lnTo>
                <a:lnTo>
                  <a:pt x="0" y="4390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9495" r="0" b="-633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43681" y="-715850"/>
            <a:ext cx="4372107" cy="5438613"/>
            <a:chOff x="0" y="0"/>
            <a:chExt cx="812800" cy="10110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1011070"/>
            </a:xfrm>
            <a:custGeom>
              <a:avLst/>
              <a:gdLst/>
              <a:ahLst/>
              <a:cxnLst/>
              <a:rect r="r" b="b" t="t" l="l"/>
              <a:pathLst>
                <a:path h="101107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011070"/>
                  </a:lnTo>
                  <a:lnTo>
                    <a:pt x="0" y="1011070"/>
                  </a:lnTo>
                  <a:close/>
                </a:path>
              </a:pathLst>
            </a:custGeom>
            <a:solidFill>
              <a:srgbClr val="A82447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1049170"/>
            </a:xfrm>
            <a:prstGeom prst="rect">
              <a:avLst/>
            </a:prstGeom>
          </p:spPr>
          <p:txBody>
            <a:bodyPr anchor="ctr" rtlCol="false" tIns="29483" lIns="29483" bIns="29483" rIns="29483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163641" y="6083855"/>
            <a:ext cx="3181637" cy="4463618"/>
            <a:chOff x="0" y="0"/>
            <a:chExt cx="1650034" cy="231488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650034" cy="2314884"/>
            </a:xfrm>
            <a:custGeom>
              <a:avLst/>
              <a:gdLst/>
              <a:ahLst/>
              <a:cxnLst/>
              <a:rect r="r" b="b" t="t" l="l"/>
              <a:pathLst>
                <a:path h="2314884" w="1650034">
                  <a:moveTo>
                    <a:pt x="75433" y="0"/>
                  </a:moveTo>
                  <a:lnTo>
                    <a:pt x="1574601" y="0"/>
                  </a:lnTo>
                  <a:cubicBezTo>
                    <a:pt x="1594607" y="0"/>
                    <a:pt x="1613794" y="7947"/>
                    <a:pt x="1627940" y="22094"/>
                  </a:cubicBezTo>
                  <a:cubicBezTo>
                    <a:pt x="1642087" y="36240"/>
                    <a:pt x="1650034" y="55427"/>
                    <a:pt x="1650034" y="75433"/>
                  </a:cubicBezTo>
                  <a:lnTo>
                    <a:pt x="1650034" y="2239452"/>
                  </a:lnTo>
                  <a:cubicBezTo>
                    <a:pt x="1650034" y="2259458"/>
                    <a:pt x="1642087" y="2278644"/>
                    <a:pt x="1627940" y="2292791"/>
                  </a:cubicBezTo>
                  <a:cubicBezTo>
                    <a:pt x="1613794" y="2306937"/>
                    <a:pt x="1594607" y="2314884"/>
                    <a:pt x="1574601" y="2314884"/>
                  </a:cubicBezTo>
                  <a:lnTo>
                    <a:pt x="75433" y="2314884"/>
                  </a:lnTo>
                  <a:cubicBezTo>
                    <a:pt x="55427" y="2314884"/>
                    <a:pt x="36240" y="2306937"/>
                    <a:pt x="22094" y="2292791"/>
                  </a:cubicBezTo>
                  <a:cubicBezTo>
                    <a:pt x="7947" y="2278644"/>
                    <a:pt x="0" y="2259458"/>
                    <a:pt x="0" y="2239452"/>
                  </a:cubicBezTo>
                  <a:lnTo>
                    <a:pt x="0" y="75433"/>
                  </a:lnTo>
                  <a:cubicBezTo>
                    <a:pt x="0" y="55427"/>
                    <a:pt x="7947" y="36240"/>
                    <a:pt x="22094" y="22094"/>
                  </a:cubicBezTo>
                  <a:cubicBezTo>
                    <a:pt x="36240" y="7947"/>
                    <a:pt x="55427" y="0"/>
                    <a:pt x="75433" y="0"/>
                  </a:cubicBezTo>
                  <a:close/>
                </a:path>
              </a:pathLst>
            </a:custGeom>
            <a:solidFill>
              <a:srgbClr val="1C5D9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650034" cy="2352984"/>
            </a:xfrm>
            <a:prstGeom prst="rect">
              <a:avLst/>
            </a:prstGeom>
          </p:spPr>
          <p:txBody>
            <a:bodyPr anchor="ctr" rtlCol="false" tIns="30648" lIns="30648" bIns="30648" rIns="3064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4322447" y="4130523"/>
            <a:ext cx="4476157" cy="6344540"/>
          </a:xfrm>
          <a:custGeom>
            <a:avLst/>
            <a:gdLst/>
            <a:ahLst/>
            <a:cxnLst/>
            <a:rect r="r" b="b" t="t" l="l"/>
            <a:pathLst>
              <a:path h="6344540" w="4476157">
                <a:moveTo>
                  <a:pt x="0" y="0"/>
                </a:moveTo>
                <a:lnTo>
                  <a:pt x="4476157" y="0"/>
                </a:lnTo>
                <a:lnTo>
                  <a:pt x="4476157" y="6344540"/>
                </a:lnTo>
                <a:lnTo>
                  <a:pt x="0" y="63445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2954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52086" y="29707"/>
            <a:ext cx="5163641" cy="6653646"/>
          </a:xfrm>
          <a:custGeom>
            <a:avLst/>
            <a:gdLst/>
            <a:ahLst/>
            <a:cxnLst/>
            <a:rect r="r" b="b" t="t" l="l"/>
            <a:pathLst>
              <a:path h="6653646" w="5163641">
                <a:moveTo>
                  <a:pt x="0" y="0"/>
                </a:moveTo>
                <a:lnTo>
                  <a:pt x="5163641" y="0"/>
                </a:lnTo>
                <a:lnTo>
                  <a:pt x="5163641" y="6653646"/>
                </a:lnTo>
                <a:lnTo>
                  <a:pt x="0" y="66536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6573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670136" y="2257941"/>
            <a:ext cx="5737387" cy="1872583"/>
          </a:xfrm>
          <a:custGeom>
            <a:avLst/>
            <a:gdLst/>
            <a:ahLst/>
            <a:cxnLst/>
            <a:rect r="r" b="b" t="t" l="l"/>
            <a:pathLst>
              <a:path h="1872583" w="5737387">
                <a:moveTo>
                  <a:pt x="0" y="0"/>
                </a:moveTo>
                <a:lnTo>
                  <a:pt x="5737387" y="0"/>
                </a:lnTo>
                <a:lnTo>
                  <a:pt x="5737387" y="1872582"/>
                </a:lnTo>
                <a:lnTo>
                  <a:pt x="0" y="187258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253831" r="-2744" b="-36828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4876800" y="0"/>
            <a:ext cx="3921804" cy="4321464"/>
          </a:xfrm>
          <a:custGeom>
            <a:avLst/>
            <a:gdLst/>
            <a:ahLst/>
            <a:cxnLst/>
            <a:rect r="r" b="b" t="t" l="l"/>
            <a:pathLst>
              <a:path h="4321464" w="3921804">
                <a:moveTo>
                  <a:pt x="0" y="0"/>
                </a:moveTo>
                <a:lnTo>
                  <a:pt x="3921804" y="0"/>
                </a:lnTo>
                <a:lnTo>
                  <a:pt x="3921804" y="4321464"/>
                </a:lnTo>
                <a:lnTo>
                  <a:pt x="0" y="43214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08" t="-1118" r="-3297" b="-34617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639860" y="1222643"/>
            <a:ext cx="1158744" cy="780814"/>
          </a:xfrm>
          <a:custGeom>
            <a:avLst/>
            <a:gdLst/>
            <a:ahLst/>
            <a:cxnLst/>
            <a:rect r="r" b="b" t="t" l="l"/>
            <a:pathLst>
              <a:path h="780814" w="1158744">
                <a:moveTo>
                  <a:pt x="0" y="0"/>
                </a:moveTo>
                <a:lnTo>
                  <a:pt x="1158744" y="0"/>
                </a:lnTo>
                <a:lnTo>
                  <a:pt x="1158744" y="780814"/>
                </a:lnTo>
                <a:lnTo>
                  <a:pt x="0" y="78081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-2739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632919" y="4463831"/>
            <a:ext cx="7811820" cy="139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71"/>
              </a:lnSpc>
            </a:pPr>
            <a:r>
              <a:rPr lang="en-US" sz="5161">
                <a:solidFill>
                  <a:srgbClr val="000000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Behavioral Customer Segmentation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736855" y="9277350"/>
            <a:ext cx="3262108" cy="489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08"/>
              </a:lnSpc>
            </a:pPr>
            <a:r>
              <a:rPr lang="en-US" sz="1800">
                <a:solidFill>
                  <a:srgbClr val="000000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By- vanshika gupta</a:t>
            </a:r>
          </a:p>
          <a:p>
            <a:pPr algn="l">
              <a:lnSpc>
                <a:spcPts val="1908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4736855" y="9699987"/>
            <a:ext cx="4581973" cy="24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849">
                <a:solidFill>
                  <a:srgbClr val="000000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Marketing Analytics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981863" y="182978"/>
            <a:ext cx="202445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000000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March 11, 2025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43878" y="-248565"/>
            <a:ext cx="20711728" cy="10784131"/>
            <a:chOff x="0" y="0"/>
            <a:chExt cx="5454941" cy="28402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54941" cy="2840265"/>
            </a:xfrm>
            <a:custGeom>
              <a:avLst/>
              <a:gdLst/>
              <a:ahLst/>
              <a:cxnLst/>
              <a:rect r="r" b="b" t="t" l="l"/>
              <a:pathLst>
                <a:path h="2840265" w="5454941">
                  <a:moveTo>
                    <a:pt x="0" y="0"/>
                  </a:moveTo>
                  <a:lnTo>
                    <a:pt x="5454941" y="0"/>
                  </a:lnTo>
                  <a:lnTo>
                    <a:pt x="5454941" y="2840265"/>
                  </a:lnTo>
                  <a:lnTo>
                    <a:pt x="0" y="2840265"/>
                  </a:lnTo>
                  <a:close/>
                </a:path>
              </a:pathLst>
            </a:custGeom>
            <a:solidFill>
              <a:srgbClr val="89333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454941" cy="28783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7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20057" y="3241845"/>
            <a:ext cx="16667830" cy="1490265"/>
            <a:chOff x="0" y="0"/>
            <a:chExt cx="22223773" cy="1987020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3483518" y="2887"/>
              <a:ext cx="18740256" cy="1984132"/>
              <a:chOff x="0" y="0"/>
              <a:chExt cx="3701779" cy="39192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3701779" cy="391927"/>
              </a:xfrm>
              <a:custGeom>
                <a:avLst/>
                <a:gdLst/>
                <a:ahLst/>
                <a:cxnLst/>
                <a:rect r="r" b="b" t="t" l="l"/>
                <a:pathLst>
                  <a:path h="391927" w="3701779">
                    <a:moveTo>
                      <a:pt x="28092" y="0"/>
                    </a:moveTo>
                    <a:lnTo>
                      <a:pt x="3673687" y="0"/>
                    </a:lnTo>
                    <a:cubicBezTo>
                      <a:pt x="3689202" y="0"/>
                      <a:pt x="3701779" y="12577"/>
                      <a:pt x="3701779" y="28092"/>
                    </a:cubicBezTo>
                    <a:lnTo>
                      <a:pt x="3701779" y="363835"/>
                    </a:lnTo>
                    <a:cubicBezTo>
                      <a:pt x="3701779" y="371286"/>
                      <a:pt x="3698820" y="378431"/>
                      <a:pt x="3693551" y="383699"/>
                    </a:cubicBezTo>
                    <a:cubicBezTo>
                      <a:pt x="3688283" y="388968"/>
                      <a:pt x="3681138" y="391927"/>
                      <a:pt x="3673687" y="391927"/>
                    </a:cubicBezTo>
                    <a:lnTo>
                      <a:pt x="28092" y="391927"/>
                    </a:lnTo>
                    <a:cubicBezTo>
                      <a:pt x="20642" y="391927"/>
                      <a:pt x="13496" y="388968"/>
                      <a:pt x="8228" y="383699"/>
                    </a:cubicBezTo>
                    <a:cubicBezTo>
                      <a:pt x="2960" y="378431"/>
                      <a:pt x="0" y="371286"/>
                      <a:pt x="0" y="363835"/>
                    </a:cubicBezTo>
                    <a:lnTo>
                      <a:pt x="0" y="28092"/>
                    </a:lnTo>
                    <a:cubicBezTo>
                      <a:pt x="0" y="20642"/>
                      <a:pt x="2960" y="13496"/>
                      <a:pt x="8228" y="8228"/>
                    </a:cubicBezTo>
                    <a:cubicBezTo>
                      <a:pt x="13496" y="2960"/>
                      <a:pt x="20642" y="0"/>
                      <a:pt x="28092" y="0"/>
                    </a:cubicBezTo>
                    <a:close/>
                  </a:path>
                </a:pathLst>
              </a:custGeom>
              <a:solidFill>
                <a:srgbClr val="EAE0D5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3701779" cy="43002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2344"/>
              <a:ext cx="1328216" cy="1981788"/>
              <a:chOff x="0" y="0"/>
              <a:chExt cx="262364" cy="39146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62364" cy="391464"/>
              </a:xfrm>
              <a:custGeom>
                <a:avLst/>
                <a:gdLst/>
                <a:ahLst/>
                <a:cxnLst/>
                <a:rect r="r" b="b" t="t" l="l"/>
                <a:pathLst>
                  <a:path h="391464" w="262364">
                    <a:moveTo>
                      <a:pt x="0" y="0"/>
                    </a:moveTo>
                    <a:lnTo>
                      <a:pt x="262364" y="0"/>
                    </a:lnTo>
                    <a:lnTo>
                      <a:pt x="262364" y="391464"/>
                    </a:lnTo>
                    <a:lnTo>
                      <a:pt x="0" y="391464"/>
                    </a:lnTo>
                    <a:close/>
                  </a:path>
                </a:pathLst>
              </a:custGeom>
              <a:solidFill>
                <a:srgbClr val="1C5D99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57150"/>
                <a:ext cx="262364" cy="44861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4899"/>
                  </a:lnSpc>
                  <a:spcBef>
                    <a:spcPct val="0"/>
                  </a:spcBef>
                </a:pPr>
                <a:r>
                  <a:rPr lang="en-US" b="true" sz="3499" strike="noStrike" u="none">
                    <a:solidFill>
                      <a:srgbClr val="FFFFFF"/>
                    </a:solidFill>
                    <a:latin typeface="Canva Sans Bold"/>
                    <a:ea typeface="Canva Sans Bold"/>
                    <a:cs typeface="Canva Sans Bold"/>
                    <a:sym typeface="Canva Sans Bold"/>
                  </a:rPr>
                  <a:t>2.</a:t>
                </a: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328216" y="0"/>
              <a:ext cx="4335281" cy="1984132"/>
              <a:chOff x="0" y="0"/>
              <a:chExt cx="623644" cy="285424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623644" cy="285424"/>
              </a:xfrm>
              <a:custGeom>
                <a:avLst/>
                <a:gdLst/>
                <a:ahLst/>
                <a:cxnLst/>
                <a:rect r="r" b="b" t="t" l="l"/>
                <a:pathLst>
                  <a:path h="285424" w="623644">
                    <a:moveTo>
                      <a:pt x="420444" y="0"/>
                    </a:moveTo>
                    <a:lnTo>
                      <a:pt x="0" y="0"/>
                    </a:lnTo>
                    <a:lnTo>
                      <a:pt x="0" y="285424"/>
                    </a:lnTo>
                    <a:lnTo>
                      <a:pt x="420444" y="285424"/>
                    </a:lnTo>
                    <a:lnTo>
                      <a:pt x="623644" y="142712"/>
                    </a:lnTo>
                    <a:lnTo>
                      <a:pt x="420444" y="0"/>
                    </a:lnTo>
                    <a:close/>
                  </a:path>
                </a:pathLst>
              </a:custGeom>
              <a:solidFill>
                <a:srgbClr val="2B2125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509344" cy="3330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  <a:r>
                  <a:rPr lang="en-US" b="true" sz="2499">
                    <a:solidFill>
                      <a:srgbClr val="FFFFFF"/>
                    </a:solidFill>
                    <a:latin typeface="Canva Sans Bold"/>
                    <a:ea typeface="Canva Sans Bold"/>
                    <a:cs typeface="Canva Sans Bold"/>
                    <a:sym typeface="Canva Sans Bold"/>
                  </a:rPr>
                  <a:t>Almost Exclusive</a:t>
                </a: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3553313" y="1533558"/>
            <a:ext cx="13934574" cy="1488099"/>
            <a:chOff x="0" y="0"/>
            <a:chExt cx="3670011" cy="39192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670011" cy="391927"/>
            </a:xfrm>
            <a:custGeom>
              <a:avLst/>
              <a:gdLst/>
              <a:ahLst/>
              <a:cxnLst/>
              <a:rect r="r" b="b" t="t" l="l"/>
              <a:pathLst>
                <a:path h="391927" w="3670011">
                  <a:moveTo>
                    <a:pt x="28335" y="0"/>
                  </a:moveTo>
                  <a:lnTo>
                    <a:pt x="3641676" y="0"/>
                  </a:lnTo>
                  <a:cubicBezTo>
                    <a:pt x="3657325" y="0"/>
                    <a:pt x="3670011" y="12686"/>
                    <a:pt x="3670011" y="28335"/>
                  </a:cubicBezTo>
                  <a:lnTo>
                    <a:pt x="3670011" y="363592"/>
                  </a:lnTo>
                  <a:cubicBezTo>
                    <a:pt x="3670011" y="371107"/>
                    <a:pt x="3667026" y="378314"/>
                    <a:pt x="3661712" y="383628"/>
                  </a:cubicBezTo>
                  <a:cubicBezTo>
                    <a:pt x="3656398" y="388942"/>
                    <a:pt x="3649191" y="391927"/>
                    <a:pt x="3641676" y="391927"/>
                  </a:cubicBezTo>
                  <a:lnTo>
                    <a:pt x="28335" y="391927"/>
                  </a:lnTo>
                  <a:cubicBezTo>
                    <a:pt x="20820" y="391927"/>
                    <a:pt x="13613" y="388942"/>
                    <a:pt x="8299" y="383628"/>
                  </a:cubicBezTo>
                  <a:cubicBezTo>
                    <a:pt x="2985" y="378314"/>
                    <a:pt x="0" y="371107"/>
                    <a:pt x="0" y="363592"/>
                  </a:cubicBezTo>
                  <a:lnTo>
                    <a:pt x="0" y="28335"/>
                  </a:lnTo>
                  <a:cubicBezTo>
                    <a:pt x="0" y="20820"/>
                    <a:pt x="2985" y="13613"/>
                    <a:pt x="8299" y="8299"/>
                  </a:cubicBezTo>
                  <a:cubicBezTo>
                    <a:pt x="13613" y="2985"/>
                    <a:pt x="20820" y="0"/>
                    <a:pt x="28335" y="0"/>
                  </a:cubicBezTo>
                  <a:close/>
                </a:path>
              </a:pathLst>
            </a:custGeom>
            <a:solidFill>
              <a:srgbClr val="EAE0D5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3670011" cy="4300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  <a:r>
                <a:rPr lang="en-US" b="true" sz="18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With a 0.82 retention score, these high-value customers need exclusive experiences. Champion should introduce VIP perks like early access to limited edition drop for top spenders, styling recommendations and lifetime free shipping. Since 92.9% use promotions, replace discounts with bonus points multipliers and milestone rewards to strengthen long-term loyalty.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20057" y="1533151"/>
            <a:ext cx="996162" cy="1486341"/>
            <a:chOff x="0" y="0"/>
            <a:chExt cx="262364" cy="39146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62364" cy="391464"/>
            </a:xfrm>
            <a:custGeom>
              <a:avLst/>
              <a:gdLst/>
              <a:ahLst/>
              <a:cxnLst/>
              <a:rect r="r" b="b" t="t" l="l"/>
              <a:pathLst>
                <a:path h="391464" w="262364">
                  <a:moveTo>
                    <a:pt x="0" y="0"/>
                  </a:moveTo>
                  <a:lnTo>
                    <a:pt x="262364" y="0"/>
                  </a:lnTo>
                  <a:lnTo>
                    <a:pt x="262364" y="391464"/>
                  </a:lnTo>
                  <a:lnTo>
                    <a:pt x="0" y="391464"/>
                  </a:lnTo>
                  <a:close/>
                </a:path>
              </a:pathLst>
            </a:custGeom>
            <a:solidFill>
              <a:srgbClr val="1C5D99"/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262364" cy="4486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b="true" sz="34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1.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816219" y="1531393"/>
            <a:ext cx="3115766" cy="1488099"/>
            <a:chOff x="0" y="0"/>
            <a:chExt cx="597617" cy="28542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97617" cy="285424"/>
            </a:xfrm>
            <a:custGeom>
              <a:avLst/>
              <a:gdLst/>
              <a:ahLst/>
              <a:cxnLst/>
              <a:rect r="r" b="b" t="t" l="l"/>
              <a:pathLst>
                <a:path h="285424" w="597617">
                  <a:moveTo>
                    <a:pt x="394417" y="0"/>
                  </a:moveTo>
                  <a:lnTo>
                    <a:pt x="0" y="0"/>
                  </a:lnTo>
                  <a:lnTo>
                    <a:pt x="0" y="285424"/>
                  </a:lnTo>
                  <a:lnTo>
                    <a:pt x="394417" y="285424"/>
                  </a:lnTo>
                  <a:lnTo>
                    <a:pt x="597617" y="142712"/>
                  </a:lnTo>
                  <a:lnTo>
                    <a:pt x="394417" y="0"/>
                  </a:lnTo>
                  <a:close/>
                </a:path>
              </a:pathLst>
            </a:custGeom>
            <a:solidFill>
              <a:srgbClr val="2B2125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483317" cy="3330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The Inner Circle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10085" y="4951184"/>
            <a:ext cx="16667830" cy="1490265"/>
            <a:chOff x="0" y="0"/>
            <a:chExt cx="22223773" cy="1987020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3483518" y="2887"/>
              <a:ext cx="18740256" cy="1984132"/>
              <a:chOff x="0" y="0"/>
              <a:chExt cx="3701779" cy="391927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3701779" cy="391927"/>
              </a:xfrm>
              <a:custGeom>
                <a:avLst/>
                <a:gdLst/>
                <a:ahLst/>
                <a:cxnLst/>
                <a:rect r="r" b="b" t="t" l="l"/>
                <a:pathLst>
                  <a:path h="391927" w="3701779">
                    <a:moveTo>
                      <a:pt x="28092" y="0"/>
                    </a:moveTo>
                    <a:lnTo>
                      <a:pt x="3673687" y="0"/>
                    </a:lnTo>
                    <a:cubicBezTo>
                      <a:pt x="3689202" y="0"/>
                      <a:pt x="3701779" y="12577"/>
                      <a:pt x="3701779" y="28092"/>
                    </a:cubicBezTo>
                    <a:lnTo>
                      <a:pt x="3701779" y="363835"/>
                    </a:lnTo>
                    <a:cubicBezTo>
                      <a:pt x="3701779" y="371286"/>
                      <a:pt x="3698820" y="378431"/>
                      <a:pt x="3693551" y="383699"/>
                    </a:cubicBezTo>
                    <a:cubicBezTo>
                      <a:pt x="3688283" y="388968"/>
                      <a:pt x="3681138" y="391927"/>
                      <a:pt x="3673687" y="391927"/>
                    </a:cubicBezTo>
                    <a:lnTo>
                      <a:pt x="28092" y="391927"/>
                    </a:lnTo>
                    <a:cubicBezTo>
                      <a:pt x="20642" y="391927"/>
                      <a:pt x="13496" y="388968"/>
                      <a:pt x="8228" y="383699"/>
                    </a:cubicBezTo>
                    <a:cubicBezTo>
                      <a:pt x="2960" y="378431"/>
                      <a:pt x="0" y="371286"/>
                      <a:pt x="0" y="363835"/>
                    </a:cubicBezTo>
                    <a:lnTo>
                      <a:pt x="0" y="28092"/>
                    </a:lnTo>
                    <a:cubicBezTo>
                      <a:pt x="0" y="20642"/>
                      <a:pt x="2960" y="13496"/>
                      <a:pt x="8228" y="8228"/>
                    </a:cubicBezTo>
                    <a:cubicBezTo>
                      <a:pt x="13496" y="2960"/>
                      <a:pt x="20642" y="0"/>
                      <a:pt x="28092" y="0"/>
                    </a:cubicBezTo>
                    <a:close/>
                  </a:path>
                </a:pathLst>
              </a:custGeom>
              <a:solidFill>
                <a:srgbClr val="EAE0D5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38100"/>
                <a:ext cx="3701779" cy="43002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0">
              <a:off x="0" y="2344"/>
              <a:ext cx="1328216" cy="1981788"/>
              <a:chOff x="0" y="0"/>
              <a:chExt cx="262364" cy="391464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262364" cy="391464"/>
              </a:xfrm>
              <a:custGeom>
                <a:avLst/>
                <a:gdLst/>
                <a:ahLst/>
                <a:cxnLst/>
                <a:rect r="r" b="b" t="t" l="l"/>
                <a:pathLst>
                  <a:path h="391464" w="262364">
                    <a:moveTo>
                      <a:pt x="0" y="0"/>
                    </a:moveTo>
                    <a:lnTo>
                      <a:pt x="262364" y="0"/>
                    </a:lnTo>
                    <a:lnTo>
                      <a:pt x="262364" y="391464"/>
                    </a:lnTo>
                    <a:lnTo>
                      <a:pt x="0" y="391464"/>
                    </a:lnTo>
                    <a:close/>
                  </a:path>
                </a:pathLst>
              </a:custGeom>
              <a:solidFill>
                <a:srgbClr val="1C5D99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57150"/>
                <a:ext cx="262364" cy="44861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4899"/>
                  </a:lnSpc>
                  <a:spcBef>
                    <a:spcPct val="0"/>
                  </a:spcBef>
                </a:pPr>
                <a:r>
                  <a:rPr lang="en-US" b="true" sz="3499">
                    <a:solidFill>
                      <a:srgbClr val="FFFFFF"/>
                    </a:solidFill>
                    <a:latin typeface="Canva Sans Bold"/>
                    <a:ea typeface="Canva Sans Bold"/>
                    <a:cs typeface="Canva Sans Bold"/>
                    <a:sym typeface="Canva Sans Bold"/>
                  </a:rPr>
                  <a:t>3.</a:t>
                </a: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1328216" y="0"/>
              <a:ext cx="4335281" cy="1984132"/>
              <a:chOff x="0" y="0"/>
              <a:chExt cx="623644" cy="285424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623644" cy="285424"/>
              </a:xfrm>
              <a:custGeom>
                <a:avLst/>
                <a:gdLst/>
                <a:ahLst/>
                <a:cxnLst/>
                <a:rect r="r" b="b" t="t" l="l"/>
                <a:pathLst>
                  <a:path h="285424" w="623644">
                    <a:moveTo>
                      <a:pt x="420444" y="0"/>
                    </a:moveTo>
                    <a:lnTo>
                      <a:pt x="0" y="0"/>
                    </a:lnTo>
                    <a:lnTo>
                      <a:pt x="0" y="285424"/>
                    </a:lnTo>
                    <a:lnTo>
                      <a:pt x="420444" y="285424"/>
                    </a:lnTo>
                    <a:lnTo>
                      <a:pt x="623644" y="142712"/>
                    </a:lnTo>
                    <a:lnTo>
                      <a:pt x="420444" y="0"/>
                    </a:lnTo>
                    <a:close/>
                  </a:path>
                </a:pathLst>
              </a:custGeom>
              <a:solidFill>
                <a:srgbClr val="2B2125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47625"/>
                <a:ext cx="509344" cy="3330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  <a:r>
                  <a:rPr lang="en-US" b="true" sz="2499">
                    <a:solidFill>
                      <a:srgbClr val="FFFFFF"/>
                    </a:solidFill>
                    <a:latin typeface="Canva Sans Bold"/>
                    <a:ea typeface="Canva Sans Bold"/>
                    <a:cs typeface="Canva Sans Bold"/>
                    <a:sym typeface="Canva Sans Bold"/>
                  </a:rPr>
                  <a:t>Fading Buyers</a:t>
                </a:r>
              </a:p>
            </p:txBody>
          </p:sp>
        </p:grpSp>
      </p:grpSp>
      <p:grpSp>
        <p:nvGrpSpPr>
          <p:cNvPr name="Group 34" id="34"/>
          <p:cNvGrpSpPr/>
          <p:nvPr/>
        </p:nvGrpSpPr>
        <p:grpSpPr>
          <a:xfrm rot="0">
            <a:off x="3422723" y="6697513"/>
            <a:ext cx="14055192" cy="1488099"/>
            <a:chOff x="0" y="0"/>
            <a:chExt cx="3701779" cy="391927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3701779" cy="391927"/>
            </a:xfrm>
            <a:custGeom>
              <a:avLst/>
              <a:gdLst/>
              <a:ahLst/>
              <a:cxnLst/>
              <a:rect r="r" b="b" t="t" l="l"/>
              <a:pathLst>
                <a:path h="391927" w="3701779">
                  <a:moveTo>
                    <a:pt x="28092" y="0"/>
                  </a:moveTo>
                  <a:lnTo>
                    <a:pt x="3673687" y="0"/>
                  </a:lnTo>
                  <a:cubicBezTo>
                    <a:pt x="3689202" y="0"/>
                    <a:pt x="3701779" y="12577"/>
                    <a:pt x="3701779" y="28092"/>
                  </a:cubicBezTo>
                  <a:lnTo>
                    <a:pt x="3701779" y="363835"/>
                  </a:lnTo>
                  <a:cubicBezTo>
                    <a:pt x="3701779" y="371286"/>
                    <a:pt x="3698820" y="378431"/>
                    <a:pt x="3693551" y="383699"/>
                  </a:cubicBezTo>
                  <a:cubicBezTo>
                    <a:pt x="3688283" y="388968"/>
                    <a:pt x="3681138" y="391927"/>
                    <a:pt x="3673687" y="391927"/>
                  </a:cubicBezTo>
                  <a:lnTo>
                    <a:pt x="28092" y="391927"/>
                  </a:lnTo>
                  <a:cubicBezTo>
                    <a:pt x="20642" y="391927"/>
                    <a:pt x="13496" y="388968"/>
                    <a:pt x="8228" y="383699"/>
                  </a:cubicBezTo>
                  <a:cubicBezTo>
                    <a:pt x="2960" y="378431"/>
                    <a:pt x="0" y="371286"/>
                    <a:pt x="0" y="363835"/>
                  </a:cubicBezTo>
                  <a:lnTo>
                    <a:pt x="0" y="28092"/>
                  </a:lnTo>
                  <a:cubicBezTo>
                    <a:pt x="0" y="20642"/>
                    <a:pt x="2960" y="13496"/>
                    <a:pt x="8228" y="8228"/>
                  </a:cubicBezTo>
                  <a:cubicBezTo>
                    <a:pt x="13496" y="2960"/>
                    <a:pt x="20642" y="0"/>
                    <a:pt x="28092" y="0"/>
                  </a:cubicBezTo>
                  <a:close/>
                </a:path>
              </a:pathLst>
            </a:custGeom>
            <a:solidFill>
              <a:srgbClr val="EAE0D5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3701779" cy="4300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810085" y="6697106"/>
            <a:ext cx="996162" cy="1486341"/>
            <a:chOff x="0" y="0"/>
            <a:chExt cx="262364" cy="391464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262364" cy="391464"/>
            </a:xfrm>
            <a:custGeom>
              <a:avLst/>
              <a:gdLst/>
              <a:ahLst/>
              <a:cxnLst/>
              <a:rect r="r" b="b" t="t" l="l"/>
              <a:pathLst>
                <a:path h="391464" w="262364">
                  <a:moveTo>
                    <a:pt x="0" y="0"/>
                  </a:moveTo>
                  <a:lnTo>
                    <a:pt x="262364" y="0"/>
                  </a:lnTo>
                  <a:lnTo>
                    <a:pt x="262364" y="391464"/>
                  </a:lnTo>
                  <a:lnTo>
                    <a:pt x="0" y="391464"/>
                  </a:lnTo>
                  <a:close/>
                </a:path>
              </a:pathLst>
            </a:custGeom>
            <a:solidFill>
              <a:srgbClr val="1C5D99"/>
            </a:solidFill>
            <a:ln cap="sq">
              <a:noFill/>
              <a:prstDash val="solid"/>
              <a:miter/>
            </a:ln>
          </p:spPr>
        </p:sp>
        <p:sp>
          <p:nvSpPr>
            <p:cNvPr name="TextBox 39" id="39"/>
            <p:cNvSpPr txBox="true"/>
            <p:nvPr/>
          </p:nvSpPr>
          <p:spPr>
            <a:xfrm>
              <a:off x="0" y="-57150"/>
              <a:ext cx="262364" cy="4486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b="true" sz="34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4.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806247" y="6695348"/>
            <a:ext cx="3251461" cy="1488099"/>
            <a:chOff x="0" y="0"/>
            <a:chExt cx="623644" cy="285424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623644" cy="285424"/>
            </a:xfrm>
            <a:custGeom>
              <a:avLst/>
              <a:gdLst/>
              <a:ahLst/>
              <a:cxnLst/>
              <a:rect r="r" b="b" t="t" l="l"/>
              <a:pathLst>
                <a:path h="285424" w="623644">
                  <a:moveTo>
                    <a:pt x="420444" y="0"/>
                  </a:moveTo>
                  <a:lnTo>
                    <a:pt x="0" y="0"/>
                  </a:lnTo>
                  <a:lnTo>
                    <a:pt x="0" y="285424"/>
                  </a:lnTo>
                  <a:lnTo>
                    <a:pt x="420444" y="285424"/>
                  </a:lnTo>
                  <a:lnTo>
                    <a:pt x="623644" y="142712"/>
                  </a:lnTo>
                  <a:lnTo>
                    <a:pt x="420444" y="0"/>
                  </a:lnTo>
                  <a:close/>
                </a:path>
              </a:pathLst>
            </a:custGeom>
            <a:solidFill>
              <a:srgbClr val="2B2125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47625"/>
              <a:ext cx="509344" cy="3330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Unpredictable Guests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810085" y="8404687"/>
            <a:ext cx="16667830" cy="1490265"/>
            <a:chOff x="0" y="0"/>
            <a:chExt cx="22223773" cy="1987020"/>
          </a:xfrm>
        </p:grpSpPr>
        <p:grpSp>
          <p:nvGrpSpPr>
            <p:cNvPr name="Group 44" id="44"/>
            <p:cNvGrpSpPr/>
            <p:nvPr/>
          </p:nvGrpSpPr>
          <p:grpSpPr>
            <a:xfrm rot="0">
              <a:off x="3483518" y="2887"/>
              <a:ext cx="18740256" cy="1984132"/>
              <a:chOff x="0" y="0"/>
              <a:chExt cx="3701779" cy="391927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3701779" cy="391927"/>
              </a:xfrm>
              <a:custGeom>
                <a:avLst/>
                <a:gdLst/>
                <a:ahLst/>
                <a:cxnLst/>
                <a:rect r="r" b="b" t="t" l="l"/>
                <a:pathLst>
                  <a:path h="391927" w="3701779">
                    <a:moveTo>
                      <a:pt x="28092" y="0"/>
                    </a:moveTo>
                    <a:lnTo>
                      <a:pt x="3673687" y="0"/>
                    </a:lnTo>
                    <a:cubicBezTo>
                      <a:pt x="3689202" y="0"/>
                      <a:pt x="3701779" y="12577"/>
                      <a:pt x="3701779" y="28092"/>
                    </a:cubicBezTo>
                    <a:lnTo>
                      <a:pt x="3701779" y="363835"/>
                    </a:lnTo>
                    <a:cubicBezTo>
                      <a:pt x="3701779" y="371286"/>
                      <a:pt x="3698820" y="378431"/>
                      <a:pt x="3693551" y="383699"/>
                    </a:cubicBezTo>
                    <a:cubicBezTo>
                      <a:pt x="3688283" y="388968"/>
                      <a:pt x="3681138" y="391927"/>
                      <a:pt x="3673687" y="391927"/>
                    </a:cubicBezTo>
                    <a:lnTo>
                      <a:pt x="28092" y="391927"/>
                    </a:lnTo>
                    <a:cubicBezTo>
                      <a:pt x="20642" y="391927"/>
                      <a:pt x="13496" y="388968"/>
                      <a:pt x="8228" y="383699"/>
                    </a:cubicBezTo>
                    <a:cubicBezTo>
                      <a:pt x="2960" y="378431"/>
                      <a:pt x="0" y="371286"/>
                      <a:pt x="0" y="363835"/>
                    </a:cubicBezTo>
                    <a:lnTo>
                      <a:pt x="0" y="28092"/>
                    </a:lnTo>
                    <a:cubicBezTo>
                      <a:pt x="0" y="20642"/>
                      <a:pt x="2960" y="13496"/>
                      <a:pt x="8228" y="8228"/>
                    </a:cubicBezTo>
                    <a:cubicBezTo>
                      <a:pt x="13496" y="2960"/>
                      <a:pt x="20642" y="0"/>
                      <a:pt x="28092" y="0"/>
                    </a:cubicBezTo>
                    <a:close/>
                  </a:path>
                </a:pathLst>
              </a:custGeom>
              <a:solidFill>
                <a:srgbClr val="EAE0D5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-38100"/>
                <a:ext cx="3701779" cy="43002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0">
              <a:off x="0" y="2344"/>
              <a:ext cx="1328216" cy="1981788"/>
              <a:chOff x="0" y="0"/>
              <a:chExt cx="262364" cy="391464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262364" cy="391464"/>
              </a:xfrm>
              <a:custGeom>
                <a:avLst/>
                <a:gdLst/>
                <a:ahLst/>
                <a:cxnLst/>
                <a:rect r="r" b="b" t="t" l="l"/>
                <a:pathLst>
                  <a:path h="391464" w="262364">
                    <a:moveTo>
                      <a:pt x="0" y="0"/>
                    </a:moveTo>
                    <a:lnTo>
                      <a:pt x="262364" y="0"/>
                    </a:lnTo>
                    <a:lnTo>
                      <a:pt x="262364" y="391464"/>
                    </a:lnTo>
                    <a:lnTo>
                      <a:pt x="0" y="391464"/>
                    </a:lnTo>
                    <a:close/>
                  </a:path>
                </a:pathLst>
              </a:custGeom>
              <a:solidFill>
                <a:srgbClr val="1C5D99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-57150"/>
                <a:ext cx="262364" cy="44861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 marL="0" indent="0" lvl="0">
                  <a:lnSpc>
                    <a:spcPts val="4899"/>
                  </a:lnSpc>
                  <a:spcBef>
                    <a:spcPct val="0"/>
                  </a:spcBef>
                </a:pPr>
                <a:r>
                  <a:rPr lang="en-US" b="true" sz="3499">
                    <a:solidFill>
                      <a:srgbClr val="FFFFFF"/>
                    </a:solidFill>
                    <a:latin typeface="Canva Sans Bold"/>
                    <a:ea typeface="Canva Sans Bold"/>
                    <a:cs typeface="Canva Sans Bold"/>
                    <a:sym typeface="Canva Sans Bold"/>
                  </a:rPr>
                  <a:t>5.</a:t>
                </a:r>
              </a:p>
            </p:txBody>
          </p:sp>
        </p:grpSp>
        <p:grpSp>
          <p:nvGrpSpPr>
            <p:cNvPr name="Group 50" id="50"/>
            <p:cNvGrpSpPr/>
            <p:nvPr/>
          </p:nvGrpSpPr>
          <p:grpSpPr>
            <a:xfrm rot="0">
              <a:off x="1328216" y="0"/>
              <a:ext cx="4335281" cy="1984132"/>
              <a:chOff x="0" y="0"/>
              <a:chExt cx="623644" cy="285424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623644" cy="285424"/>
              </a:xfrm>
              <a:custGeom>
                <a:avLst/>
                <a:gdLst/>
                <a:ahLst/>
                <a:cxnLst/>
                <a:rect r="r" b="b" t="t" l="l"/>
                <a:pathLst>
                  <a:path h="285424" w="623644">
                    <a:moveTo>
                      <a:pt x="420444" y="0"/>
                    </a:moveTo>
                    <a:lnTo>
                      <a:pt x="0" y="0"/>
                    </a:lnTo>
                    <a:lnTo>
                      <a:pt x="0" y="285424"/>
                    </a:lnTo>
                    <a:lnTo>
                      <a:pt x="420444" y="285424"/>
                    </a:lnTo>
                    <a:lnTo>
                      <a:pt x="623644" y="142712"/>
                    </a:lnTo>
                    <a:lnTo>
                      <a:pt x="420444" y="0"/>
                    </a:lnTo>
                    <a:close/>
                  </a:path>
                </a:pathLst>
              </a:custGeom>
              <a:solidFill>
                <a:srgbClr val="2B2125"/>
              </a:solidFill>
            </p:spPr>
          </p:sp>
          <p:sp>
            <p:nvSpPr>
              <p:cNvPr name="TextBox 52" id="52"/>
              <p:cNvSpPr txBox="true"/>
              <p:nvPr/>
            </p:nvSpPr>
            <p:spPr>
              <a:xfrm>
                <a:off x="0" y="-47625"/>
                <a:ext cx="509344" cy="3330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99"/>
                  </a:lnSpc>
                </a:pPr>
                <a:r>
                  <a:rPr lang="en-US" b="true" sz="2499">
                    <a:solidFill>
                      <a:srgbClr val="FFFFFF"/>
                    </a:solidFill>
                    <a:latin typeface="Canva Sans Bold"/>
                    <a:ea typeface="Canva Sans Bold"/>
                    <a:cs typeface="Canva Sans Bold"/>
                    <a:sym typeface="Canva Sans Bold"/>
                  </a:rPr>
                  <a:t>Luxury Drifters</a:t>
                </a:r>
              </a:p>
            </p:txBody>
          </p:sp>
        </p:grpSp>
      </p:grpSp>
      <p:sp>
        <p:nvSpPr>
          <p:cNvPr name="TextBox 53" id="53"/>
          <p:cNvSpPr txBox="true"/>
          <p:nvPr/>
        </p:nvSpPr>
        <p:spPr>
          <a:xfrm rot="0">
            <a:off x="1028700" y="338044"/>
            <a:ext cx="16230600" cy="940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8"/>
              </a:lnSpc>
            </a:pPr>
            <a:r>
              <a:rPr lang="en-US" sz="6828">
                <a:solidFill>
                  <a:srgbClr val="E8DEC8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recommendations by segment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4931985" y="3370669"/>
            <a:ext cx="12441863" cy="132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This segment is engaged but has low spending (57% retention). To boost consistency, Champion should introduce a “Champion+” subscription ($9.99/month) offering exclusive discounts, free shipping, and early sale access (only while subscribed). A 90-day free trial can encourage adoption, turning them into recurring shoppers.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4931985" y="5084534"/>
            <a:ext cx="12567215" cy="132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With low retention and CLV, these customers need strong re-engagement tactics. Champion should send personalized win-back emails with exclusive discounts and restock alerts to spark interest. Reactivation bundles (e.g., jogger + hoodie sets) with mystery gifts can increase excitement, while double loyalty points on their first two purchases encourage repeat buying.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4931985" y="6931912"/>
            <a:ext cx="12327315" cy="98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5"/>
              </a:lnSpc>
              <a:spcBef>
                <a:spcPct val="0"/>
              </a:spcBef>
            </a:pPr>
            <a:r>
              <a:rPr lang="en-US" b="true" sz="1882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These high spenders shop infrequently but value exclusivity. Champion should offer invite-only VIP sales, AI-driven product recommendations, and high-end “Complete Your Look” bundles. A “Customize Your Champion” option (monograms, exclusive embroidery) adds a premium touch, keeping them engaged.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5057708" y="8635787"/>
            <a:ext cx="12430849" cy="9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With sporadic shopping habits, traditional loyalty programs won’t work. Instead, Champion should use mystery checkout rewards, flash sales, and exclusive contests (e.g., “Shop now for a chance to win $500”) to create excitement and drive impulse purchases.</a:t>
            </a:r>
          </a:p>
        </p:txBody>
      </p:sp>
    </p:spTree>
  </p:cSld>
  <p:clrMapOvr>
    <a:masterClrMapping/>
  </p:clrMapOvr>
  <p:transition spd="fast">
    <p:push dir="l"/>
  </p:transition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E8DE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7826072" y="-8648087"/>
            <a:ext cx="2635856" cy="19062697"/>
            <a:chOff x="0" y="0"/>
            <a:chExt cx="694217" cy="50206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4217" cy="5020628"/>
            </a:xfrm>
            <a:custGeom>
              <a:avLst/>
              <a:gdLst/>
              <a:ahLst/>
              <a:cxnLst/>
              <a:rect r="r" b="b" t="t" l="l"/>
              <a:pathLst>
                <a:path h="5020628" w="694217">
                  <a:moveTo>
                    <a:pt x="0" y="0"/>
                  </a:moveTo>
                  <a:lnTo>
                    <a:pt x="694217" y="0"/>
                  </a:lnTo>
                  <a:lnTo>
                    <a:pt x="694217" y="5020628"/>
                  </a:lnTo>
                  <a:lnTo>
                    <a:pt x="0" y="5020628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694217" cy="50492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  <a:spcBef>
                  <a:spcPct val="0"/>
                </a:spcBef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0" y="2201189"/>
          <a:ext cx="18288000" cy="8028433"/>
        </p:xfrm>
        <a:graphic>
          <a:graphicData uri="http://schemas.openxmlformats.org/drawingml/2006/table">
            <a:tbl>
              <a:tblPr/>
              <a:tblGrid>
                <a:gridCol w="5354615"/>
                <a:gridCol w="2711001"/>
                <a:gridCol w="2975382"/>
                <a:gridCol w="3537907"/>
                <a:gridCol w="3709095"/>
              </a:tblGrid>
              <a:tr h="1282984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93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20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Segment 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333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93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20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% of Customer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333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93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20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CLV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333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93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20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Marketing Allocation Recommendation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333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93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20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Marketing Budget </a:t>
                      </a:r>
                      <a:endParaRPr lang="en-US" sz="1100"/>
                    </a:p>
                    <a:p>
                      <a:pPr algn="ctr" marL="0" indent="0" lvl="0">
                        <a:lnSpc>
                          <a:spcPts val="2939"/>
                        </a:lnSpc>
                        <a:spcBef>
                          <a:spcPct val="0"/>
                        </a:spcBef>
                      </a:pPr>
                      <a:r>
                        <a:rPr lang="en-US" b="true" sz="20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Allocation Rationale 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333D"/>
                    </a:solidFill>
                  </a:tcPr>
                </a:tc>
              </a:tr>
              <a:tr h="1359651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The Inner Circle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13%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$ 1,073.4 </a:t>
                      </a:r>
                      <a:endParaRPr lang="en-US" sz="1100"/>
                    </a:p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(</a:t>
                      </a:r>
                      <a:r>
                        <a:rPr lang="en-US" b="true" sz="18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Highest CLV)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96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4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30% – VIP loyalty programs, exclusive discounts, early access sales	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8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3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Retaining top spenders increases overall revenue; they have the highest retention &amp; engagement.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</a:tr>
              <a:tr h="1359651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Almost Exclusive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24%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$ 82.5 </a:t>
                      </a:r>
                      <a:endParaRPr lang="en-US" sz="1100"/>
                    </a:p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(</a:t>
                      </a:r>
                      <a:r>
                        <a:rPr lang="en-US" b="true" sz="18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Medium CLV) 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8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3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18% – Personalized promotions, bundle discounts, loyalty rewards	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8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3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Incentivizing higher spending increases their value, converting them into long-term high-value customers.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</a:tr>
              <a:tr h="1442648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Fading Buyers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26%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$ 51.6 </a:t>
                      </a:r>
                      <a:endParaRPr lang="en-US" sz="1100"/>
                    </a:p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(</a:t>
                      </a:r>
                      <a:r>
                        <a:rPr lang="en-US" b="true" sz="18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Low CLV)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8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3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17% – Win-back campaigns, re-engagement discounts, targeted email marketing	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8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3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Reducing churn prevents customer loss; targeted offers can reactivate lapsed buyers.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</a:tr>
              <a:tr h="1138880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Unpredictable Guests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$ 282.9 </a:t>
                      </a:r>
                      <a:endParaRPr lang="en-US" sz="1100"/>
                    </a:p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(</a:t>
                      </a:r>
                      <a:r>
                        <a:rPr lang="en-US" b="true" sz="18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High CLV)	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8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3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20% – Personalized product recommendations, seasonal sale nudges, limited-time offers	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8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3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Encouraging frequent purchases increases revenue from occasional high spenders.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</a:tr>
              <a:tr h="1444620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Luxury Drifters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27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999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$ 625.8 </a:t>
                      </a:r>
                      <a:endParaRPr lang="en-US" sz="1100"/>
                    </a:p>
                    <a:p>
                      <a:pPr algn="ctr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(</a:t>
                      </a:r>
                      <a:r>
                        <a:rPr lang="en-US" b="true" sz="18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High CLV)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8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3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15% – Exclusive limited-edition drops, premium memberships, high-end collaborations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18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1300" strike="noStrike" u="non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These customers buy infrequently but spend a lot. Keeping them engaged through premium offerings ensures continued high-value purchases.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DEC8"/>
                    </a:solidFill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2060252" y="383487"/>
            <a:ext cx="14594372" cy="1640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6028">
                <a:solidFill>
                  <a:srgbClr val="EFE8D8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Marketing Budget </a:t>
            </a:r>
          </a:p>
          <a:p>
            <a:pPr algn="ctr">
              <a:lnSpc>
                <a:spcPts val="6390"/>
              </a:lnSpc>
            </a:pPr>
            <a:r>
              <a:rPr lang="en-US" sz="6028">
                <a:solidFill>
                  <a:srgbClr val="EFE8D8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Allocation Recommendations</a:t>
            </a:r>
          </a:p>
        </p:txBody>
      </p:sp>
    </p:spTree>
  </p:cSld>
  <p:clrMapOvr>
    <a:masterClrMapping/>
  </p:clrMapOvr>
  <p:transition spd="fast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DE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76825" y="4076542"/>
            <a:ext cx="10734307" cy="1999970"/>
            <a:chOff x="0" y="0"/>
            <a:chExt cx="2827143" cy="5267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27143" cy="526741"/>
            </a:xfrm>
            <a:custGeom>
              <a:avLst/>
              <a:gdLst/>
              <a:ahLst/>
              <a:cxnLst/>
              <a:rect r="r" b="b" t="t" l="l"/>
              <a:pathLst>
                <a:path h="526741" w="2827143">
                  <a:moveTo>
                    <a:pt x="36783" y="0"/>
                  </a:moveTo>
                  <a:lnTo>
                    <a:pt x="2790360" y="0"/>
                  </a:lnTo>
                  <a:cubicBezTo>
                    <a:pt x="2810675" y="0"/>
                    <a:pt x="2827143" y="16468"/>
                    <a:pt x="2827143" y="36783"/>
                  </a:cubicBezTo>
                  <a:lnTo>
                    <a:pt x="2827143" y="489958"/>
                  </a:lnTo>
                  <a:cubicBezTo>
                    <a:pt x="2827143" y="510273"/>
                    <a:pt x="2810675" y="526741"/>
                    <a:pt x="2790360" y="526741"/>
                  </a:cubicBezTo>
                  <a:lnTo>
                    <a:pt x="36783" y="526741"/>
                  </a:lnTo>
                  <a:cubicBezTo>
                    <a:pt x="16468" y="526741"/>
                    <a:pt x="0" y="510273"/>
                    <a:pt x="0" y="489958"/>
                  </a:cubicBezTo>
                  <a:lnTo>
                    <a:pt x="0" y="36783"/>
                  </a:lnTo>
                  <a:cubicBezTo>
                    <a:pt x="0" y="16468"/>
                    <a:pt x="16468" y="0"/>
                    <a:pt x="36783" y="0"/>
                  </a:cubicBezTo>
                  <a:close/>
                </a:path>
              </a:pathLst>
            </a:custGeom>
            <a:solidFill>
              <a:srgbClr val="1C5D9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27143" cy="5648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4F0EC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To maximize revenue and CLV, high-value customers (i.e., The Inner Circle and Luxury Drifters) should be retained through VIP programs, premium offerings, and personalized experiences.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76825" y="6430783"/>
            <a:ext cx="10648343" cy="2187953"/>
            <a:chOff x="0" y="0"/>
            <a:chExt cx="2804502" cy="57625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04502" cy="576251"/>
            </a:xfrm>
            <a:custGeom>
              <a:avLst/>
              <a:gdLst/>
              <a:ahLst/>
              <a:cxnLst/>
              <a:rect r="r" b="b" t="t" l="l"/>
              <a:pathLst>
                <a:path h="576251" w="2804502">
                  <a:moveTo>
                    <a:pt x="37080" y="0"/>
                  </a:moveTo>
                  <a:lnTo>
                    <a:pt x="2767422" y="0"/>
                  </a:lnTo>
                  <a:cubicBezTo>
                    <a:pt x="2777256" y="0"/>
                    <a:pt x="2786688" y="3907"/>
                    <a:pt x="2793641" y="10860"/>
                  </a:cubicBezTo>
                  <a:cubicBezTo>
                    <a:pt x="2800595" y="17814"/>
                    <a:pt x="2804502" y="27246"/>
                    <a:pt x="2804502" y="37080"/>
                  </a:cubicBezTo>
                  <a:lnTo>
                    <a:pt x="2804502" y="539171"/>
                  </a:lnTo>
                  <a:cubicBezTo>
                    <a:pt x="2804502" y="549005"/>
                    <a:pt x="2800595" y="558437"/>
                    <a:pt x="2793641" y="565390"/>
                  </a:cubicBezTo>
                  <a:cubicBezTo>
                    <a:pt x="2786688" y="572344"/>
                    <a:pt x="2777256" y="576251"/>
                    <a:pt x="2767422" y="576251"/>
                  </a:cubicBezTo>
                  <a:lnTo>
                    <a:pt x="37080" y="576251"/>
                  </a:lnTo>
                  <a:cubicBezTo>
                    <a:pt x="27246" y="576251"/>
                    <a:pt x="17814" y="572344"/>
                    <a:pt x="10860" y="565390"/>
                  </a:cubicBezTo>
                  <a:cubicBezTo>
                    <a:pt x="3907" y="558437"/>
                    <a:pt x="0" y="549005"/>
                    <a:pt x="0" y="539171"/>
                  </a:cubicBezTo>
                  <a:lnTo>
                    <a:pt x="0" y="37080"/>
                  </a:lnTo>
                  <a:cubicBezTo>
                    <a:pt x="0" y="27246"/>
                    <a:pt x="3907" y="17814"/>
                    <a:pt x="10860" y="10860"/>
                  </a:cubicBezTo>
                  <a:cubicBezTo>
                    <a:pt x="17814" y="3907"/>
                    <a:pt x="27246" y="0"/>
                    <a:pt x="37080" y="0"/>
                  </a:cubicBezTo>
                  <a:close/>
                </a:path>
              </a:pathLst>
            </a:custGeom>
            <a:solidFill>
              <a:srgbClr val="1C5D9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804502" cy="6143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sz="2099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Strategic marketing allocation to prioritize top spenders while using 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targeted promotions to reengage buyers and ensure long-term loyalty </a:t>
              </a:r>
            </a:p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and optimized profitability.</a:t>
              </a:r>
              <a:r>
                <a:rPr lang="en-US" b="true" sz="20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5400000">
            <a:off x="8434999" y="-8502649"/>
            <a:ext cx="2192699" cy="19062697"/>
            <a:chOff x="0" y="0"/>
            <a:chExt cx="577501" cy="502062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77501" cy="5020628"/>
            </a:xfrm>
            <a:custGeom>
              <a:avLst/>
              <a:gdLst/>
              <a:ahLst/>
              <a:cxnLst/>
              <a:rect r="r" b="b" t="t" l="l"/>
              <a:pathLst>
                <a:path h="5020628" w="577501">
                  <a:moveTo>
                    <a:pt x="0" y="0"/>
                  </a:moveTo>
                  <a:lnTo>
                    <a:pt x="577501" y="0"/>
                  </a:lnTo>
                  <a:lnTo>
                    <a:pt x="577501" y="5020628"/>
                  </a:lnTo>
                  <a:lnTo>
                    <a:pt x="0" y="5020628"/>
                  </a:lnTo>
                  <a:close/>
                </a:path>
              </a:pathLst>
            </a:custGeom>
            <a:solidFill>
              <a:srgbClr val="1C5D9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77501" cy="5058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153140" y="3797344"/>
            <a:ext cx="4634972" cy="5793708"/>
          </a:xfrm>
          <a:custGeom>
            <a:avLst/>
            <a:gdLst/>
            <a:ahLst/>
            <a:cxnLst/>
            <a:rect r="r" b="b" t="t" l="l"/>
            <a:pathLst>
              <a:path h="5793708" w="4634972">
                <a:moveTo>
                  <a:pt x="0" y="0"/>
                </a:moveTo>
                <a:lnTo>
                  <a:pt x="4634972" y="0"/>
                </a:lnTo>
                <a:lnTo>
                  <a:pt x="4634972" y="5793707"/>
                </a:lnTo>
                <a:lnTo>
                  <a:pt x="0" y="57937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414" r="-894" b="-10734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678311" y="413580"/>
            <a:ext cx="13706074" cy="1354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11"/>
              </a:lnSpc>
            </a:pPr>
            <a:r>
              <a:rPr lang="en-US" sz="9728">
                <a:solidFill>
                  <a:srgbClr val="F4F0EC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Conclusion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28700" y="2417883"/>
            <a:ext cx="16029072" cy="1084186"/>
            <a:chOff x="0" y="0"/>
            <a:chExt cx="4221649" cy="28554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221649" cy="285547"/>
            </a:xfrm>
            <a:custGeom>
              <a:avLst/>
              <a:gdLst/>
              <a:ahLst/>
              <a:cxnLst/>
              <a:rect r="r" b="b" t="t" l="l"/>
              <a:pathLst>
                <a:path h="285547" w="4221649">
                  <a:moveTo>
                    <a:pt x="24633" y="0"/>
                  </a:moveTo>
                  <a:lnTo>
                    <a:pt x="4197016" y="0"/>
                  </a:lnTo>
                  <a:cubicBezTo>
                    <a:pt x="4210620" y="0"/>
                    <a:pt x="4221649" y="11028"/>
                    <a:pt x="4221649" y="24633"/>
                  </a:cubicBezTo>
                  <a:lnTo>
                    <a:pt x="4221649" y="260914"/>
                  </a:lnTo>
                  <a:cubicBezTo>
                    <a:pt x="4221649" y="267447"/>
                    <a:pt x="4219053" y="273713"/>
                    <a:pt x="4214434" y="278332"/>
                  </a:cubicBezTo>
                  <a:cubicBezTo>
                    <a:pt x="4209814" y="282952"/>
                    <a:pt x="4203549" y="285547"/>
                    <a:pt x="4197016" y="285547"/>
                  </a:cubicBezTo>
                  <a:lnTo>
                    <a:pt x="24633" y="285547"/>
                  </a:lnTo>
                  <a:cubicBezTo>
                    <a:pt x="11028" y="285547"/>
                    <a:pt x="0" y="274519"/>
                    <a:pt x="0" y="260914"/>
                  </a:cubicBezTo>
                  <a:lnTo>
                    <a:pt x="0" y="24633"/>
                  </a:lnTo>
                  <a:cubicBezTo>
                    <a:pt x="0" y="18100"/>
                    <a:pt x="2595" y="11834"/>
                    <a:pt x="7215" y="7215"/>
                  </a:cubicBezTo>
                  <a:cubicBezTo>
                    <a:pt x="11834" y="2595"/>
                    <a:pt x="18100" y="0"/>
                    <a:pt x="24633" y="0"/>
                  </a:cubicBezTo>
                  <a:close/>
                </a:path>
              </a:pathLst>
            </a:custGeom>
            <a:solidFill>
              <a:srgbClr val="F4F0EC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4221649" cy="3426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</a:pPr>
              <a:r>
                <a:rPr lang="en-US" b="true" sz="2699" i="true">
                  <a:solidFill>
                    <a:srgbClr val="89333D"/>
                  </a:solidFill>
                  <a:latin typeface="Canva Sans Bold Italics"/>
                  <a:ea typeface="Canva Sans Bold Italics"/>
                  <a:cs typeface="Canva Sans Bold Italics"/>
                  <a:sym typeface="Canva Sans Bold Italics"/>
                </a:rPr>
                <a:t>“The goal was to enhance customer engagement and drive direct-to-consumer (DTC) growth </a:t>
              </a:r>
            </a:p>
            <a:p>
              <a:pPr algn="ctr">
                <a:lnSpc>
                  <a:spcPts val="3779"/>
                </a:lnSpc>
              </a:pPr>
              <a:r>
                <a:rPr lang="en-US" b="true" sz="2699" i="true">
                  <a:solidFill>
                    <a:srgbClr val="89333D"/>
                  </a:solidFill>
                  <a:latin typeface="Canva Sans Bold Italics"/>
                  <a:ea typeface="Canva Sans Bold Italics"/>
                  <a:cs typeface="Canva Sans Bold Italics"/>
                  <a:sym typeface="Canva Sans Bold Italics"/>
                </a:rPr>
                <a:t>through data-driven segmentation.”</a:t>
              </a:r>
            </a:p>
          </p:txBody>
        </p:sp>
      </p:grpSp>
    </p:spTree>
  </p:cSld>
  <p:clrMapOvr>
    <a:masterClrMapping/>
  </p:clrMapOvr>
  <p:transition spd="fast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DE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5419" y="1804173"/>
            <a:ext cx="16377161" cy="7942923"/>
          </a:xfrm>
          <a:custGeom>
            <a:avLst/>
            <a:gdLst/>
            <a:ahLst/>
            <a:cxnLst/>
            <a:rect r="r" b="b" t="t" l="l"/>
            <a:pathLst>
              <a:path h="7942923" w="16377161">
                <a:moveTo>
                  <a:pt x="0" y="0"/>
                </a:moveTo>
                <a:lnTo>
                  <a:pt x="16377162" y="0"/>
                </a:lnTo>
                <a:lnTo>
                  <a:pt x="16377162" y="7942923"/>
                </a:lnTo>
                <a:lnTo>
                  <a:pt x="0" y="79429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764924" y="585630"/>
            <a:ext cx="6758153" cy="98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24"/>
              </a:lnSpc>
            </a:pPr>
            <a:r>
              <a:rPr lang="en-US" sz="7098">
                <a:solidFill>
                  <a:srgbClr val="A82447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Appendix</a:t>
            </a:r>
          </a:p>
        </p:txBody>
      </p:sp>
    </p:spTree>
  </p:cSld>
  <p:clrMapOvr>
    <a:masterClrMapping/>
  </p:clrMapOvr>
  <p:transition spd="fast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DE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74095" y="493256"/>
            <a:ext cx="12939809" cy="9300488"/>
          </a:xfrm>
          <a:custGeom>
            <a:avLst/>
            <a:gdLst/>
            <a:ahLst/>
            <a:cxnLst/>
            <a:rect r="r" b="b" t="t" l="l"/>
            <a:pathLst>
              <a:path h="9300488" w="12939809">
                <a:moveTo>
                  <a:pt x="0" y="0"/>
                </a:moveTo>
                <a:lnTo>
                  <a:pt x="12939810" y="0"/>
                </a:lnTo>
                <a:lnTo>
                  <a:pt x="12939810" y="9300488"/>
                </a:lnTo>
                <a:lnTo>
                  <a:pt x="0" y="9300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509901" y="-248565"/>
            <a:ext cx="12881086" cy="10784131"/>
            <a:chOff x="0" y="0"/>
            <a:chExt cx="3392549" cy="28402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92550" cy="2840265"/>
            </a:xfrm>
            <a:custGeom>
              <a:avLst/>
              <a:gdLst/>
              <a:ahLst/>
              <a:cxnLst/>
              <a:rect r="r" b="b" t="t" l="l"/>
              <a:pathLst>
                <a:path h="2840265" w="3392550">
                  <a:moveTo>
                    <a:pt x="0" y="0"/>
                  </a:moveTo>
                  <a:lnTo>
                    <a:pt x="3392550" y="0"/>
                  </a:lnTo>
                  <a:lnTo>
                    <a:pt x="3392550" y="2840265"/>
                  </a:lnTo>
                  <a:lnTo>
                    <a:pt x="0" y="2840265"/>
                  </a:lnTo>
                  <a:close/>
                </a:path>
              </a:pathLst>
            </a:custGeom>
            <a:solidFill>
              <a:srgbClr val="89333D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392549" cy="28783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7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20831" y="0"/>
            <a:ext cx="7730732" cy="10287000"/>
          </a:xfrm>
          <a:custGeom>
            <a:avLst/>
            <a:gdLst/>
            <a:ahLst/>
            <a:cxnLst/>
            <a:rect r="r" b="b" t="t" l="l"/>
            <a:pathLst>
              <a:path h="10287000" w="7730732">
                <a:moveTo>
                  <a:pt x="0" y="0"/>
                </a:moveTo>
                <a:lnTo>
                  <a:pt x="7730732" y="0"/>
                </a:lnTo>
                <a:lnTo>
                  <a:pt x="77307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70" r="0" b="-147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077453" y="2712863"/>
            <a:ext cx="9540133" cy="6299891"/>
            <a:chOff x="0" y="0"/>
            <a:chExt cx="2512628" cy="16592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12628" cy="1659231"/>
            </a:xfrm>
            <a:custGeom>
              <a:avLst/>
              <a:gdLst/>
              <a:ahLst/>
              <a:cxnLst/>
              <a:rect r="r" b="b" t="t" l="l"/>
              <a:pathLst>
                <a:path h="1659231" w="2512628">
                  <a:moveTo>
                    <a:pt x="41387" y="0"/>
                  </a:moveTo>
                  <a:lnTo>
                    <a:pt x="2471241" y="0"/>
                  </a:lnTo>
                  <a:cubicBezTo>
                    <a:pt x="2494098" y="0"/>
                    <a:pt x="2512628" y="18530"/>
                    <a:pt x="2512628" y="41387"/>
                  </a:cubicBezTo>
                  <a:lnTo>
                    <a:pt x="2512628" y="1617843"/>
                  </a:lnTo>
                  <a:cubicBezTo>
                    <a:pt x="2512628" y="1640701"/>
                    <a:pt x="2494098" y="1659231"/>
                    <a:pt x="2471241" y="1659231"/>
                  </a:cubicBezTo>
                  <a:lnTo>
                    <a:pt x="41387" y="1659231"/>
                  </a:lnTo>
                  <a:cubicBezTo>
                    <a:pt x="18530" y="1659231"/>
                    <a:pt x="0" y="1640701"/>
                    <a:pt x="0" y="1617843"/>
                  </a:cubicBezTo>
                  <a:lnTo>
                    <a:pt x="0" y="41387"/>
                  </a:lnTo>
                  <a:cubicBezTo>
                    <a:pt x="0" y="18530"/>
                    <a:pt x="18530" y="0"/>
                    <a:pt x="41387" y="0"/>
                  </a:cubicBezTo>
                  <a:close/>
                </a:path>
              </a:pathLst>
            </a:custGeom>
            <a:solidFill>
              <a:srgbClr val="EAE0D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512628" cy="1697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635255" y="3169311"/>
            <a:ext cx="1017490" cy="1017490"/>
          </a:xfrm>
          <a:custGeom>
            <a:avLst/>
            <a:gdLst/>
            <a:ahLst/>
            <a:cxnLst/>
            <a:rect r="r" b="b" t="t" l="l"/>
            <a:pathLst>
              <a:path h="1017490" w="1017490">
                <a:moveTo>
                  <a:pt x="0" y="0"/>
                </a:moveTo>
                <a:lnTo>
                  <a:pt x="1017490" y="0"/>
                </a:lnTo>
                <a:lnTo>
                  <a:pt x="1017490" y="1017490"/>
                </a:lnTo>
                <a:lnTo>
                  <a:pt x="0" y="10174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8635255" y="4611799"/>
            <a:ext cx="1017490" cy="991590"/>
          </a:xfrm>
          <a:custGeom>
            <a:avLst/>
            <a:gdLst/>
            <a:ahLst/>
            <a:cxnLst/>
            <a:rect r="r" b="b" t="t" l="l"/>
            <a:pathLst>
              <a:path h="991590" w="1017490">
                <a:moveTo>
                  <a:pt x="0" y="0"/>
                </a:moveTo>
                <a:lnTo>
                  <a:pt x="1017490" y="0"/>
                </a:lnTo>
                <a:lnTo>
                  <a:pt x="1017490" y="991590"/>
                </a:lnTo>
                <a:lnTo>
                  <a:pt x="0" y="9915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8581475" y="5862808"/>
            <a:ext cx="1043595" cy="1043595"/>
          </a:xfrm>
          <a:custGeom>
            <a:avLst/>
            <a:gdLst/>
            <a:ahLst/>
            <a:cxnLst/>
            <a:rect r="r" b="b" t="t" l="l"/>
            <a:pathLst>
              <a:path h="1043595" w="1043595">
                <a:moveTo>
                  <a:pt x="0" y="0"/>
                </a:moveTo>
                <a:lnTo>
                  <a:pt x="1043596" y="0"/>
                </a:lnTo>
                <a:lnTo>
                  <a:pt x="1043596" y="1043595"/>
                </a:lnTo>
                <a:lnTo>
                  <a:pt x="0" y="104359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8553801" y="7335028"/>
            <a:ext cx="1098944" cy="961076"/>
          </a:xfrm>
          <a:custGeom>
            <a:avLst/>
            <a:gdLst/>
            <a:ahLst/>
            <a:cxnLst/>
            <a:rect r="r" b="b" t="t" l="l"/>
            <a:pathLst>
              <a:path h="961076" w="1098944">
                <a:moveTo>
                  <a:pt x="0" y="0"/>
                </a:moveTo>
                <a:lnTo>
                  <a:pt x="1098944" y="0"/>
                </a:lnTo>
                <a:lnTo>
                  <a:pt x="1098944" y="961077"/>
                </a:lnTo>
                <a:lnTo>
                  <a:pt x="0" y="9610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8077453" y="1659313"/>
            <a:ext cx="8195956" cy="1362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5"/>
              </a:lnSpc>
            </a:pPr>
            <a:r>
              <a:rPr lang="en-US" sz="4418">
                <a:solidFill>
                  <a:srgbClr val="E8DEC8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BUSINESS SITUATION </a:t>
            </a:r>
          </a:p>
          <a:p>
            <a:pPr algn="l">
              <a:lnSpc>
                <a:spcPts val="5435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911624" y="3330711"/>
            <a:ext cx="7058763" cy="132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b="true" sz="1899">
                <a:solidFill>
                  <a:srgbClr val="2B21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Champion, formerly under Hanesbrands Inc., was acquired by Authentic Brands Group in September 2024 </a:t>
            </a:r>
          </a:p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2B2125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just">
              <a:lnSpc>
                <a:spcPts val="265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911624" y="4615951"/>
            <a:ext cx="7058763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2B21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brand primarily focuses on influencer marketing, digital/social media advertising, and retail partnerships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11624" y="5870573"/>
            <a:ext cx="7347676" cy="9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2B21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</a:t>
            </a:r>
            <a:r>
              <a:rPr lang="en-US" b="true" sz="1899">
                <a:solidFill>
                  <a:srgbClr val="2B21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ey strategic priority is to expand the Direct-to-Consumer business via Champion.com to improve revenue, customer loyalty, and data-driven marketing strategies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11624" y="7317738"/>
            <a:ext cx="7058763" cy="9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2B21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</a:t>
            </a:r>
            <a:r>
              <a:rPr lang="en-US" b="true" sz="1899">
                <a:solidFill>
                  <a:srgbClr val="2B21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project analyzes 20,907 Champion.com customers to develop an RFM-based CRM strategy that will drive customer retention, engagement, and spending</a:t>
            </a:r>
          </a:p>
        </p:txBody>
      </p:sp>
    </p:spTree>
  </p:cSld>
  <p:clrMapOvr>
    <a:masterClrMapping/>
  </p:clrMapOvr>
  <p:transition spd="fast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DE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83459" y="2561636"/>
            <a:ext cx="7099228" cy="8874804"/>
          </a:xfrm>
          <a:custGeom>
            <a:avLst/>
            <a:gdLst/>
            <a:ahLst/>
            <a:cxnLst/>
            <a:rect r="r" b="b" t="t" l="l"/>
            <a:pathLst>
              <a:path h="8874804" w="7099228">
                <a:moveTo>
                  <a:pt x="0" y="0"/>
                </a:moveTo>
                <a:lnTo>
                  <a:pt x="7099228" y="0"/>
                </a:lnTo>
                <a:lnTo>
                  <a:pt x="7099228" y="8874804"/>
                </a:lnTo>
                <a:lnTo>
                  <a:pt x="0" y="88748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22" t="-217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7645849" y="-8467864"/>
            <a:ext cx="2996303" cy="19062697"/>
            <a:chOff x="0" y="0"/>
            <a:chExt cx="789150" cy="50206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89150" cy="5020628"/>
            </a:xfrm>
            <a:custGeom>
              <a:avLst/>
              <a:gdLst/>
              <a:ahLst/>
              <a:cxnLst/>
              <a:rect r="r" b="b" t="t" l="l"/>
              <a:pathLst>
                <a:path h="5020628" w="789150">
                  <a:moveTo>
                    <a:pt x="0" y="0"/>
                  </a:moveTo>
                  <a:lnTo>
                    <a:pt x="789150" y="0"/>
                  </a:lnTo>
                  <a:lnTo>
                    <a:pt x="789150" y="5020628"/>
                  </a:lnTo>
                  <a:lnTo>
                    <a:pt x="0" y="5020628"/>
                  </a:lnTo>
                  <a:close/>
                </a:path>
              </a:pathLst>
            </a:custGeom>
            <a:solidFill>
              <a:srgbClr val="1C5D9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789150" cy="5058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91643" y="3026148"/>
            <a:ext cx="9719600" cy="1312790"/>
            <a:chOff x="0" y="0"/>
            <a:chExt cx="2559895" cy="34575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59895" cy="345755"/>
            </a:xfrm>
            <a:custGeom>
              <a:avLst/>
              <a:gdLst/>
              <a:ahLst/>
              <a:cxnLst/>
              <a:rect r="r" b="b" t="t" l="l"/>
              <a:pathLst>
                <a:path h="345755" w="2559895">
                  <a:moveTo>
                    <a:pt x="40623" y="0"/>
                  </a:moveTo>
                  <a:lnTo>
                    <a:pt x="2519272" y="0"/>
                  </a:lnTo>
                  <a:cubicBezTo>
                    <a:pt x="2530046" y="0"/>
                    <a:pt x="2540378" y="4280"/>
                    <a:pt x="2547997" y="11898"/>
                  </a:cubicBezTo>
                  <a:cubicBezTo>
                    <a:pt x="2555615" y="19516"/>
                    <a:pt x="2559895" y="29849"/>
                    <a:pt x="2559895" y="40623"/>
                  </a:cubicBezTo>
                  <a:lnTo>
                    <a:pt x="2559895" y="305133"/>
                  </a:lnTo>
                  <a:cubicBezTo>
                    <a:pt x="2559895" y="315906"/>
                    <a:pt x="2555615" y="326239"/>
                    <a:pt x="2547997" y="333857"/>
                  </a:cubicBezTo>
                  <a:cubicBezTo>
                    <a:pt x="2540378" y="341476"/>
                    <a:pt x="2530046" y="345755"/>
                    <a:pt x="2519272" y="345755"/>
                  </a:cubicBezTo>
                  <a:lnTo>
                    <a:pt x="40623" y="345755"/>
                  </a:lnTo>
                  <a:cubicBezTo>
                    <a:pt x="29849" y="345755"/>
                    <a:pt x="19516" y="341476"/>
                    <a:pt x="11898" y="333857"/>
                  </a:cubicBezTo>
                  <a:cubicBezTo>
                    <a:pt x="4280" y="326239"/>
                    <a:pt x="0" y="315906"/>
                    <a:pt x="0" y="305133"/>
                  </a:cubicBezTo>
                  <a:lnTo>
                    <a:pt x="0" y="40623"/>
                  </a:lnTo>
                  <a:cubicBezTo>
                    <a:pt x="0" y="29849"/>
                    <a:pt x="4280" y="19516"/>
                    <a:pt x="11898" y="11898"/>
                  </a:cubicBezTo>
                  <a:cubicBezTo>
                    <a:pt x="19516" y="4280"/>
                    <a:pt x="29849" y="0"/>
                    <a:pt x="40623" y="0"/>
                  </a:cubicBezTo>
                  <a:close/>
                </a:path>
              </a:pathLst>
            </a:custGeom>
            <a:solidFill>
              <a:srgbClr val="F4F0E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559895" cy="3838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 i="true">
                  <a:solidFill>
                    <a:srgbClr val="89333D"/>
                  </a:solidFill>
                  <a:latin typeface="Canva Sans Bold Italics"/>
                  <a:ea typeface="Canva Sans Bold Italics"/>
                  <a:cs typeface="Canva Sans Bold Italics"/>
                  <a:sym typeface="Canva Sans Bold Italics"/>
                </a:rPr>
                <a:t>“Enhancing Customer Engagement &amp; Strengthening DTC Sales through Personalized and Targeted Marketing Strategies”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938464" y="4418922"/>
            <a:ext cx="2625958" cy="778081"/>
            <a:chOff x="0" y="0"/>
            <a:chExt cx="2039762" cy="60438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39762" cy="604389"/>
            </a:xfrm>
            <a:custGeom>
              <a:avLst/>
              <a:gdLst/>
              <a:ahLst/>
              <a:cxnLst/>
              <a:rect r="r" b="b" t="t" l="l"/>
              <a:pathLst>
                <a:path h="604389" w="2039762">
                  <a:moveTo>
                    <a:pt x="1019881" y="604389"/>
                  </a:moveTo>
                  <a:lnTo>
                    <a:pt x="0" y="197989"/>
                  </a:lnTo>
                  <a:lnTo>
                    <a:pt x="203200" y="197989"/>
                  </a:lnTo>
                  <a:lnTo>
                    <a:pt x="203200" y="0"/>
                  </a:lnTo>
                  <a:lnTo>
                    <a:pt x="1836562" y="0"/>
                  </a:lnTo>
                  <a:lnTo>
                    <a:pt x="1836562" y="197989"/>
                  </a:lnTo>
                  <a:lnTo>
                    <a:pt x="2039762" y="197989"/>
                  </a:lnTo>
                  <a:lnTo>
                    <a:pt x="1019881" y="604389"/>
                  </a:lnTo>
                  <a:close/>
                </a:path>
              </a:pathLst>
            </a:custGeom>
            <a:solidFill>
              <a:srgbClr val="89333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203200" y="-38100"/>
              <a:ext cx="1633362" cy="5408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03807" y="5273203"/>
            <a:ext cx="10979652" cy="4652237"/>
          </a:xfrm>
          <a:custGeom>
            <a:avLst/>
            <a:gdLst/>
            <a:ahLst/>
            <a:cxnLst/>
            <a:rect r="r" b="b" t="t" l="l"/>
            <a:pathLst>
              <a:path h="4652237" w="10979652">
                <a:moveTo>
                  <a:pt x="0" y="0"/>
                </a:moveTo>
                <a:lnTo>
                  <a:pt x="10979652" y="0"/>
                </a:lnTo>
                <a:lnTo>
                  <a:pt x="10979652" y="4652237"/>
                </a:lnTo>
                <a:lnTo>
                  <a:pt x="0" y="46522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875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538648" y="456440"/>
            <a:ext cx="14150146" cy="1793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77"/>
              </a:lnSpc>
            </a:pPr>
            <a:r>
              <a:rPr lang="en-US" sz="6582">
                <a:solidFill>
                  <a:srgbClr val="FFFFFF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CRM &amp; Marketing communication objectives</a:t>
            </a:r>
          </a:p>
        </p:txBody>
      </p:sp>
    </p:spTree>
  </p:cSld>
  <p:clrMapOvr>
    <a:masterClrMapping/>
  </p:clrMapOvr>
  <p:transition spd="fast">
    <p:push dir="l"/>
  </p:transition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8933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28349" y="2648475"/>
            <a:ext cx="3980642" cy="6950804"/>
            <a:chOff x="0" y="0"/>
            <a:chExt cx="1048400" cy="18306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8400" cy="1830664"/>
            </a:xfrm>
            <a:custGeom>
              <a:avLst/>
              <a:gdLst/>
              <a:ahLst/>
              <a:cxnLst/>
              <a:rect r="r" b="b" t="t" l="l"/>
              <a:pathLst>
                <a:path h="1830664" w="1048400">
                  <a:moveTo>
                    <a:pt x="99189" y="0"/>
                  </a:moveTo>
                  <a:lnTo>
                    <a:pt x="949210" y="0"/>
                  </a:lnTo>
                  <a:cubicBezTo>
                    <a:pt x="975517" y="0"/>
                    <a:pt x="1000746" y="10450"/>
                    <a:pt x="1019348" y="29052"/>
                  </a:cubicBezTo>
                  <a:cubicBezTo>
                    <a:pt x="1037949" y="47654"/>
                    <a:pt x="1048400" y="72883"/>
                    <a:pt x="1048400" y="99189"/>
                  </a:cubicBezTo>
                  <a:lnTo>
                    <a:pt x="1048400" y="1731475"/>
                  </a:lnTo>
                  <a:cubicBezTo>
                    <a:pt x="1048400" y="1757782"/>
                    <a:pt x="1037949" y="1783011"/>
                    <a:pt x="1019348" y="1801613"/>
                  </a:cubicBezTo>
                  <a:cubicBezTo>
                    <a:pt x="1000746" y="1820214"/>
                    <a:pt x="975517" y="1830664"/>
                    <a:pt x="949210" y="1830664"/>
                  </a:cubicBezTo>
                  <a:lnTo>
                    <a:pt x="99189" y="1830664"/>
                  </a:lnTo>
                  <a:cubicBezTo>
                    <a:pt x="72883" y="1830664"/>
                    <a:pt x="47654" y="1820214"/>
                    <a:pt x="29052" y="1801613"/>
                  </a:cubicBezTo>
                  <a:cubicBezTo>
                    <a:pt x="10450" y="1783011"/>
                    <a:pt x="0" y="1757782"/>
                    <a:pt x="0" y="1731475"/>
                  </a:cubicBezTo>
                  <a:lnTo>
                    <a:pt x="0" y="99189"/>
                  </a:lnTo>
                  <a:cubicBezTo>
                    <a:pt x="0" y="72883"/>
                    <a:pt x="10450" y="47654"/>
                    <a:pt x="29052" y="29052"/>
                  </a:cubicBezTo>
                  <a:cubicBezTo>
                    <a:pt x="47654" y="10450"/>
                    <a:pt x="72883" y="0"/>
                    <a:pt x="99189" y="0"/>
                  </a:cubicBezTo>
                  <a:close/>
                </a:path>
              </a:pathLst>
            </a:custGeom>
            <a:solidFill>
              <a:srgbClr val="EAE0D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48400" cy="18687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38633" y="523603"/>
            <a:ext cx="6758153" cy="1931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24"/>
              </a:lnSpc>
            </a:pPr>
            <a:r>
              <a:rPr lang="en-US" sz="7098">
                <a:solidFill>
                  <a:srgbClr val="EAE0D5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Segmentation Approach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3417" y="2955729"/>
            <a:ext cx="1309905" cy="1109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61"/>
              </a:lnSpc>
            </a:pPr>
            <a:r>
              <a:rPr lang="en-US" sz="7982">
                <a:solidFill>
                  <a:srgbClr val="EAE0D5"/>
                </a:solidFill>
                <a:latin typeface="Yearbook Outline"/>
                <a:ea typeface="Yearbook Outline"/>
                <a:cs typeface="Yearbook Outline"/>
                <a:sym typeface="Yearbook Outline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32817" y="2921735"/>
            <a:ext cx="1341205" cy="112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63"/>
              </a:lnSpc>
            </a:pPr>
            <a:r>
              <a:rPr lang="en-US" sz="8173">
                <a:solidFill>
                  <a:srgbClr val="EAE0D5"/>
                </a:solidFill>
                <a:latin typeface="Yearbook Outline"/>
                <a:ea typeface="Yearbook Outline"/>
                <a:cs typeface="Yearbook Outline"/>
                <a:sym typeface="Yearbook Outline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897312" y="2941222"/>
            <a:ext cx="1309905" cy="1109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61"/>
              </a:lnSpc>
            </a:pPr>
            <a:r>
              <a:rPr lang="en-US" sz="7982">
                <a:solidFill>
                  <a:srgbClr val="EAE0D5"/>
                </a:solidFill>
                <a:latin typeface="Yearbook Outline"/>
                <a:ea typeface="Yearbook Outline"/>
                <a:cs typeface="Yearbook Outline"/>
                <a:sym typeface="Yearbook Outline"/>
              </a:rPr>
              <a:t>03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702546" y="2648475"/>
            <a:ext cx="4066242" cy="6950804"/>
            <a:chOff x="0" y="0"/>
            <a:chExt cx="1070944" cy="183066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70944" cy="1830664"/>
            </a:xfrm>
            <a:custGeom>
              <a:avLst/>
              <a:gdLst/>
              <a:ahLst/>
              <a:cxnLst/>
              <a:rect r="r" b="b" t="t" l="l"/>
              <a:pathLst>
                <a:path h="1830664" w="1070944">
                  <a:moveTo>
                    <a:pt x="97101" y="0"/>
                  </a:moveTo>
                  <a:lnTo>
                    <a:pt x="973843" y="0"/>
                  </a:lnTo>
                  <a:cubicBezTo>
                    <a:pt x="1027471" y="0"/>
                    <a:pt x="1070944" y="43474"/>
                    <a:pt x="1070944" y="97101"/>
                  </a:cubicBezTo>
                  <a:lnTo>
                    <a:pt x="1070944" y="1733563"/>
                  </a:lnTo>
                  <a:cubicBezTo>
                    <a:pt x="1070944" y="1787191"/>
                    <a:pt x="1027471" y="1830664"/>
                    <a:pt x="973843" y="1830664"/>
                  </a:cubicBezTo>
                  <a:lnTo>
                    <a:pt x="97101" y="1830664"/>
                  </a:lnTo>
                  <a:cubicBezTo>
                    <a:pt x="43474" y="1830664"/>
                    <a:pt x="0" y="1787191"/>
                    <a:pt x="0" y="1733563"/>
                  </a:cubicBezTo>
                  <a:lnTo>
                    <a:pt x="0" y="97101"/>
                  </a:lnTo>
                  <a:cubicBezTo>
                    <a:pt x="0" y="43474"/>
                    <a:pt x="43474" y="0"/>
                    <a:pt x="97101" y="0"/>
                  </a:cubicBezTo>
                  <a:close/>
                </a:path>
              </a:pathLst>
            </a:custGeom>
            <a:solidFill>
              <a:srgbClr val="EAE0D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070944" cy="18687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331042" y="2648475"/>
            <a:ext cx="3894792" cy="6950804"/>
            <a:chOff x="0" y="0"/>
            <a:chExt cx="1025789" cy="183066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25789" cy="1830664"/>
            </a:xfrm>
            <a:custGeom>
              <a:avLst/>
              <a:gdLst/>
              <a:ahLst/>
              <a:cxnLst/>
              <a:rect r="r" b="b" t="t" l="l"/>
              <a:pathLst>
                <a:path h="1830664" w="1025789">
                  <a:moveTo>
                    <a:pt x="101376" y="0"/>
                  </a:moveTo>
                  <a:lnTo>
                    <a:pt x="924413" y="0"/>
                  </a:lnTo>
                  <a:cubicBezTo>
                    <a:pt x="980401" y="0"/>
                    <a:pt x="1025789" y="45388"/>
                    <a:pt x="1025789" y="101376"/>
                  </a:cubicBezTo>
                  <a:lnTo>
                    <a:pt x="1025789" y="1729289"/>
                  </a:lnTo>
                  <a:cubicBezTo>
                    <a:pt x="1025789" y="1785277"/>
                    <a:pt x="980401" y="1830664"/>
                    <a:pt x="924413" y="1830664"/>
                  </a:cubicBezTo>
                  <a:lnTo>
                    <a:pt x="101376" y="1830664"/>
                  </a:lnTo>
                  <a:cubicBezTo>
                    <a:pt x="45388" y="1830664"/>
                    <a:pt x="0" y="1785277"/>
                    <a:pt x="0" y="1729289"/>
                  </a:cubicBezTo>
                  <a:lnTo>
                    <a:pt x="0" y="101376"/>
                  </a:lnTo>
                  <a:cubicBezTo>
                    <a:pt x="0" y="45388"/>
                    <a:pt x="45388" y="0"/>
                    <a:pt x="101376" y="0"/>
                  </a:cubicBezTo>
                  <a:close/>
                </a:path>
              </a:pathLst>
            </a:custGeom>
            <a:solidFill>
              <a:srgbClr val="EAE0D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025789" cy="18687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307364" y="2959540"/>
            <a:ext cx="3412558" cy="949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6"/>
              </a:lnSpc>
            </a:pPr>
            <a:r>
              <a:rPr lang="en-US" b="true" sz="2747">
                <a:solidFill>
                  <a:srgbClr val="89333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Behavior-Based Segmentation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02546" y="2959540"/>
            <a:ext cx="4037792" cy="949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6"/>
              </a:lnSpc>
            </a:pPr>
            <a:r>
              <a:rPr lang="en-US" b="true" sz="2747">
                <a:solidFill>
                  <a:srgbClr val="89333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Defining Customer Groups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023322" y="4356610"/>
            <a:ext cx="3980642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Customers’ level of engagement with Champion.com using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RFM analysis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28349" y="6348605"/>
            <a:ext cx="3980642" cy="1934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Incorporates additional behavioral factors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(e.g., promotion usage and retention scores) to refine the customer groups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770099" y="4356610"/>
            <a:ext cx="3931136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true">
                <a:solidFill>
                  <a:srgbClr val="89333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Loyal Customers</a:t>
            </a:r>
            <a:r>
              <a:rPr lang="en-US" sz="21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→ High purchase frequency and strong retention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702546" y="5790758"/>
            <a:ext cx="3970114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true">
                <a:solidFill>
                  <a:srgbClr val="89333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Inactive Customers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→ Moderate purchase history, potential for increased engagement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731121" y="7611303"/>
            <a:ext cx="3970114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true">
                <a:solidFill>
                  <a:srgbClr val="89333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 Risk Customers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→ Declining activity, requiring targeted re-engagement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292816" y="2959540"/>
            <a:ext cx="4037792" cy="949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6"/>
              </a:lnSpc>
            </a:pPr>
            <a:r>
              <a:rPr lang="en-US" b="true" sz="2747">
                <a:solidFill>
                  <a:srgbClr val="89333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Utilizing Data for Targeted Actions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496165" y="4733165"/>
            <a:ext cx="3631096" cy="1653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Assign personalized engagement strategies based on each segment’s behavior </a:t>
            </a:r>
          </a:p>
        </p:txBody>
      </p:sp>
    </p:spTree>
  </p:cSld>
  <p:clrMapOvr>
    <a:masterClrMapping/>
  </p:clrMapOvr>
  <p:transition spd="fast">
    <p:push dir="l"/>
  </p:transition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C5D9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6555" y="1736696"/>
            <a:ext cx="4332564" cy="3866774"/>
            <a:chOff x="0" y="0"/>
            <a:chExt cx="944195" cy="8426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4195" cy="842685"/>
            </a:xfrm>
            <a:custGeom>
              <a:avLst/>
              <a:gdLst/>
              <a:ahLst/>
              <a:cxnLst/>
              <a:rect r="r" b="b" t="t" l="l"/>
              <a:pathLst>
                <a:path h="842685" w="944195">
                  <a:moveTo>
                    <a:pt x="472097" y="0"/>
                  </a:moveTo>
                  <a:cubicBezTo>
                    <a:pt x="211365" y="0"/>
                    <a:pt x="0" y="188642"/>
                    <a:pt x="0" y="421343"/>
                  </a:cubicBezTo>
                  <a:cubicBezTo>
                    <a:pt x="0" y="654044"/>
                    <a:pt x="211365" y="842685"/>
                    <a:pt x="472097" y="842685"/>
                  </a:cubicBezTo>
                  <a:cubicBezTo>
                    <a:pt x="732830" y="842685"/>
                    <a:pt x="944195" y="654044"/>
                    <a:pt x="944195" y="421343"/>
                  </a:cubicBezTo>
                  <a:cubicBezTo>
                    <a:pt x="944195" y="188642"/>
                    <a:pt x="732830" y="0"/>
                    <a:pt x="472097" y="0"/>
                  </a:cubicBezTo>
                  <a:close/>
                </a:path>
              </a:pathLst>
            </a:custGeom>
            <a:solidFill>
              <a:srgbClr val="2B212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88518" y="31377"/>
              <a:ext cx="767158" cy="732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Rank Data Task</a:t>
              </a:r>
            </a:p>
            <a:p>
              <a:pPr algn="l" marL="496567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Converts continuous data into categories for segmentation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836286" y="5892237"/>
            <a:ext cx="4323859" cy="3809240"/>
            <a:chOff x="0" y="0"/>
            <a:chExt cx="922607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22607" cy="812800"/>
            </a:xfrm>
            <a:custGeom>
              <a:avLst/>
              <a:gdLst/>
              <a:ahLst/>
              <a:cxnLst/>
              <a:rect r="r" b="b" t="t" l="l"/>
              <a:pathLst>
                <a:path h="812800" w="922607">
                  <a:moveTo>
                    <a:pt x="461304" y="0"/>
                  </a:moveTo>
                  <a:cubicBezTo>
                    <a:pt x="206533" y="0"/>
                    <a:pt x="0" y="181951"/>
                    <a:pt x="0" y="406400"/>
                  </a:cubicBezTo>
                  <a:cubicBezTo>
                    <a:pt x="0" y="630849"/>
                    <a:pt x="206533" y="812800"/>
                    <a:pt x="461304" y="812800"/>
                  </a:cubicBezTo>
                  <a:cubicBezTo>
                    <a:pt x="716075" y="812800"/>
                    <a:pt x="922607" y="630849"/>
                    <a:pt x="922607" y="406400"/>
                  </a:cubicBezTo>
                  <a:cubicBezTo>
                    <a:pt x="922607" y="181951"/>
                    <a:pt x="716075" y="0"/>
                    <a:pt x="461304" y="0"/>
                  </a:cubicBezTo>
                  <a:close/>
                </a:path>
              </a:pathLst>
            </a:custGeom>
            <a:solidFill>
              <a:srgbClr val="2B2125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86494" y="28575"/>
              <a:ext cx="7496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  <a:spcBef>
                  <a:spcPct val="0"/>
                </a:spcBef>
              </a:pPr>
              <a:r>
                <a:rPr lang="en-US" b="true" sz="2299" strike="noStrike" u="non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Combine Categories (SAS Code)</a:t>
              </a:r>
            </a:p>
            <a:p>
              <a:pPr algn="l" marL="496567" indent="-248284" lvl="1">
                <a:lnSpc>
                  <a:spcPts val="321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299" strike="noStrike" u="none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merge categorical values into a single classification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041060" y="1736696"/>
            <a:ext cx="4256611" cy="3712106"/>
            <a:chOff x="0" y="0"/>
            <a:chExt cx="967039" cy="84333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67039" cy="843335"/>
            </a:xfrm>
            <a:custGeom>
              <a:avLst/>
              <a:gdLst/>
              <a:ahLst/>
              <a:cxnLst/>
              <a:rect r="r" b="b" t="t" l="l"/>
              <a:pathLst>
                <a:path h="843335" w="967039">
                  <a:moveTo>
                    <a:pt x="483519" y="0"/>
                  </a:moveTo>
                  <a:cubicBezTo>
                    <a:pt x="216479" y="0"/>
                    <a:pt x="0" y="188787"/>
                    <a:pt x="0" y="421668"/>
                  </a:cubicBezTo>
                  <a:cubicBezTo>
                    <a:pt x="0" y="654548"/>
                    <a:pt x="216479" y="843335"/>
                    <a:pt x="483519" y="843335"/>
                  </a:cubicBezTo>
                  <a:cubicBezTo>
                    <a:pt x="750560" y="843335"/>
                    <a:pt x="967039" y="654548"/>
                    <a:pt x="967039" y="421668"/>
                  </a:cubicBezTo>
                  <a:cubicBezTo>
                    <a:pt x="967039" y="188787"/>
                    <a:pt x="750560" y="0"/>
                    <a:pt x="483519" y="0"/>
                  </a:cubicBezTo>
                  <a:close/>
                </a:path>
              </a:pathLst>
            </a:custGeom>
            <a:solidFill>
              <a:srgbClr val="2B2125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90660" y="31438"/>
              <a:ext cx="785719" cy="7328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 strike="noStrike" u="non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Summary Statistics</a:t>
              </a:r>
            </a:p>
            <a:p>
              <a:pPr algn="l" marL="496567" indent="-248284" lvl="1">
                <a:lnSpc>
                  <a:spcPts val="321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299" strike="noStrike" u="none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Provides a descriptive profile of each subgroup with key insights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9079" y="5823558"/>
            <a:ext cx="4447799" cy="3877920"/>
            <a:chOff x="0" y="0"/>
            <a:chExt cx="932245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32245" cy="812800"/>
            </a:xfrm>
            <a:custGeom>
              <a:avLst/>
              <a:gdLst/>
              <a:ahLst/>
              <a:cxnLst/>
              <a:rect r="r" b="b" t="t" l="l"/>
              <a:pathLst>
                <a:path h="812800" w="932245">
                  <a:moveTo>
                    <a:pt x="466122" y="0"/>
                  </a:moveTo>
                  <a:cubicBezTo>
                    <a:pt x="208690" y="0"/>
                    <a:pt x="0" y="181951"/>
                    <a:pt x="0" y="406400"/>
                  </a:cubicBezTo>
                  <a:cubicBezTo>
                    <a:pt x="0" y="630849"/>
                    <a:pt x="208690" y="812800"/>
                    <a:pt x="466122" y="812800"/>
                  </a:cubicBezTo>
                  <a:cubicBezTo>
                    <a:pt x="723555" y="812800"/>
                    <a:pt x="932245" y="630849"/>
                    <a:pt x="932245" y="406400"/>
                  </a:cubicBezTo>
                  <a:cubicBezTo>
                    <a:pt x="932245" y="181951"/>
                    <a:pt x="723555" y="0"/>
                    <a:pt x="466122" y="0"/>
                  </a:cubicBezTo>
                  <a:close/>
                </a:path>
              </a:pathLst>
            </a:custGeom>
            <a:solidFill>
              <a:srgbClr val="2B212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7398" y="28575"/>
              <a:ext cx="757449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sz="2299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Group into Segments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(SAS Code)</a:t>
              </a:r>
            </a:p>
            <a:p>
              <a:pPr algn="l" marL="496567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Groups subgroups into meaningful customer segments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007634" y="1505874"/>
            <a:ext cx="4408647" cy="3942929"/>
            <a:chOff x="0" y="0"/>
            <a:chExt cx="976865" cy="87367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76865" cy="873672"/>
            </a:xfrm>
            <a:custGeom>
              <a:avLst/>
              <a:gdLst/>
              <a:ahLst/>
              <a:cxnLst/>
              <a:rect r="r" b="b" t="t" l="l"/>
              <a:pathLst>
                <a:path h="873672" w="976865">
                  <a:moveTo>
                    <a:pt x="488433" y="0"/>
                  </a:moveTo>
                  <a:cubicBezTo>
                    <a:pt x="218679" y="0"/>
                    <a:pt x="0" y="195578"/>
                    <a:pt x="0" y="436836"/>
                  </a:cubicBezTo>
                  <a:cubicBezTo>
                    <a:pt x="0" y="678094"/>
                    <a:pt x="218679" y="873672"/>
                    <a:pt x="488433" y="873672"/>
                  </a:cubicBezTo>
                  <a:cubicBezTo>
                    <a:pt x="758186" y="873672"/>
                    <a:pt x="976865" y="678094"/>
                    <a:pt x="976865" y="436836"/>
                  </a:cubicBezTo>
                  <a:cubicBezTo>
                    <a:pt x="976865" y="195578"/>
                    <a:pt x="758186" y="0"/>
                    <a:pt x="488433" y="0"/>
                  </a:cubicBezTo>
                  <a:close/>
                </a:path>
              </a:pathLst>
            </a:custGeom>
            <a:solidFill>
              <a:srgbClr val="2B212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91581" y="43807"/>
              <a:ext cx="793703" cy="747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Summary Statistics (Final)</a:t>
              </a:r>
            </a:p>
            <a:p>
              <a:pPr algn="l" marL="496567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Generates summary statistics to validate and analyze final segments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>
            <a:off x="4173533" y="5291332"/>
            <a:ext cx="657096" cy="902279"/>
          </a:xfrm>
          <a:prstGeom prst="line">
            <a:avLst/>
          </a:prstGeom>
          <a:ln cap="flat" w="38100">
            <a:solidFill>
              <a:srgbClr val="F4F0EC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V="true">
            <a:off x="7194892" y="5143562"/>
            <a:ext cx="804698" cy="1066817"/>
          </a:xfrm>
          <a:prstGeom prst="line">
            <a:avLst/>
          </a:prstGeom>
          <a:ln cap="flat" w="38100">
            <a:solidFill>
              <a:srgbClr val="F4F0EC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H="true" flipV="true">
            <a:off x="10296222" y="5167595"/>
            <a:ext cx="679487" cy="949622"/>
          </a:xfrm>
          <a:prstGeom prst="line">
            <a:avLst/>
          </a:prstGeom>
          <a:ln cap="flat" w="38100">
            <a:solidFill>
              <a:srgbClr val="F4F0EC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V="true">
            <a:off x="13328253" y="5139228"/>
            <a:ext cx="697363" cy="976904"/>
          </a:xfrm>
          <a:prstGeom prst="line">
            <a:avLst/>
          </a:prstGeom>
          <a:ln cap="flat" w="38100">
            <a:solidFill>
              <a:srgbClr val="F4F0EC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21" id="21"/>
          <p:cNvGrpSpPr/>
          <p:nvPr/>
        </p:nvGrpSpPr>
        <p:grpSpPr>
          <a:xfrm rot="0">
            <a:off x="826555" y="1874055"/>
            <a:ext cx="935801" cy="980171"/>
            <a:chOff x="0" y="0"/>
            <a:chExt cx="246466" cy="25815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46466" cy="258152"/>
            </a:xfrm>
            <a:custGeom>
              <a:avLst/>
              <a:gdLst/>
              <a:ahLst/>
              <a:cxnLst/>
              <a:rect r="r" b="b" t="t" l="l"/>
              <a:pathLst>
                <a:path h="258152" w="246466">
                  <a:moveTo>
                    <a:pt x="123233" y="0"/>
                  </a:moveTo>
                  <a:lnTo>
                    <a:pt x="123233" y="0"/>
                  </a:lnTo>
                  <a:cubicBezTo>
                    <a:pt x="155916" y="0"/>
                    <a:pt x="187261" y="12983"/>
                    <a:pt x="210372" y="36094"/>
                  </a:cubicBezTo>
                  <a:cubicBezTo>
                    <a:pt x="233483" y="59205"/>
                    <a:pt x="246466" y="90550"/>
                    <a:pt x="246466" y="123233"/>
                  </a:cubicBezTo>
                  <a:lnTo>
                    <a:pt x="246466" y="134919"/>
                  </a:lnTo>
                  <a:cubicBezTo>
                    <a:pt x="246466" y="167602"/>
                    <a:pt x="233483" y="198947"/>
                    <a:pt x="210372" y="222058"/>
                  </a:cubicBezTo>
                  <a:cubicBezTo>
                    <a:pt x="187261" y="245169"/>
                    <a:pt x="155916" y="258152"/>
                    <a:pt x="123233" y="258152"/>
                  </a:cubicBezTo>
                  <a:lnTo>
                    <a:pt x="123233" y="258152"/>
                  </a:lnTo>
                  <a:cubicBezTo>
                    <a:pt x="90550" y="258152"/>
                    <a:pt x="59205" y="245169"/>
                    <a:pt x="36094" y="222058"/>
                  </a:cubicBezTo>
                  <a:cubicBezTo>
                    <a:pt x="12983" y="198947"/>
                    <a:pt x="0" y="167602"/>
                    <a:pt x="0" y="134919"/>
                  </a:cubicBezTo>
                  <a:lnTo>
                    <a:pt x="0" y="123233"/>
                  </a:lnTo>
                  <a:cubicBezTo>
                    <a:pt x="0" y="90550"/>
                    <a:pt x="12983" y="59205"/>
                    <a:pt x="36094" y="36094"/>
                  </a:cubicBezTo>
                  <a:cubicBezTo>
                    <a:pt x="59205" y="12983"/>
                    <a:pt x="90550" y="0"/>
                    <a:pt x="123233" y="0"/>
                  </a:cubicBezTo>
                  <a:close/>
                </a:path>
              </a:pathLst>
            </a:custGeom>
            <a:solidFill>
              <a:srgbClr val="E8DEC8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246466" cy="3057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1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028700" y="327377"/>
            <a:ext cx="13233653" cy="983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24"/>
              </a:lnSpc>
            </a:pPr>
            <a:r>
              <a:rPr lang="en-US" sz="7098">
                <a:solidFill>
                  <a:srgbClr val="EAE0D5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primary SAS Studio tasks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3559662" y="6032095"/>
            <a:ext cx="935801" cy="980171"/>
            <a:chOff x="0" y="0"/>
            <a:chExt cx="246466" cy="25815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46466" cy="258152"/>
            </a:xfrm>
            <a:custGeom>
              <a:avLst/>
              <a:gdLst/>
              <a:ahLst/>
              <a:cxnLst/>
              <a:rect r="r" b="b" t="t" l="l"/>
              <a:pathLst>
                <a:path h="258152" w="246466">
                  <a:moveTo>
                    <a:pt x="123233" y="0"/>
                  </a:moveTo>
                  <a:lnTo>
                    <a:pt x="123233" y="0"/>
                  </a:lnTo>
                  <a:cubicBezTo>
                    <a:pt x="155916" y="0"/>
                    <a:pt x="187261" y="12983"/>
                    <a:pt x="210372" y="36094"/>
                  </a:cubicBezTo>
                  <a:cubicBezTo>
                    <a:pt x="233483" y="59205"/>
                    <a:pt x="246466" y="90550"/>
                    <a:pt x="246466" y="123233"/>
                  </a:cubicBezTo>
                  <a:lnTo>
                    <a:pt x="246466" y="134919"/>
                  </a:lnTo>
                  <a:cubicBezTo>
                    <a:pt x="246466" y="167602"/>
                    <a:pt x="233483" y="198947"/>
                    <a:pt x="210372" y="222058"/>
                  </a:cubicBezTo>
                  <a:cubicBezTo>
                    <a:pt x="187261" y="245169"/>
                    <a:pt x="155916" y="258152"/>
                    <a:pt x="123233" y="258152"/>
                  </a:cubicBezTo>
                  <a:lnTo>
                    <a:pt x="123233" y="258152"/>
                  </a:lnTo>
                  <a:cubicBezTo>
                    <a:pt x="90550" y="258152"/>
                    <a:pt x="59205" y="245169"/>
                    <a:pt x="36094" y="222058"/>
                  </a:cubicBezTo>
                  <a:cubicBezTo>
                    <a:pt x="12983" y="198947"/>
                    <a:pt x="0" y="167602"/>
                    <a:pt x="0" y="134919"/>
                  </a:cubicBezTo>
                  <a:lnTo>
                    <a:pt x="0" y="123233"/>
                  </a:lnTo>
                  <a:cubicBezTo>
                    <a:pt x="0" y="90550"/>
                    <a:pt x="12983" y="59205"/>
                    <a:pt x="36094" y="36094"/>
                  </a:cubicBezTo>
                  <a:cubicBezTo>
                    <a:pt x="59205" y="12983"/>
                    <a:pt x="90550" y="0"/>
                    <a:pt x="123233" y="0"/>
                  </a:cubicBezTo>
                  <a:close/>
                </a:path>
              </a:pathLst>
            </a:custGeom>
            <a:solidFill>
              <a:srgbClr val="E8DEC8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246466" cy="3057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2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6917095" y="1736696"/>
            <a:ext cx="935801" cy="980171"/>
            <a:chOff x="0" y="0"/>
            <a:chExt cx="246466" cy="25815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46466" cy="258152"/>
            </a:xfrm>
            <a:custGeom>
              <a:avLst/>
              <a:gdLst/>
              <a:ahLst/>
              <a:cxnLst/>
              <a:rect r="r" b="b" t="t" l="l"/>
              <a:pathLst>
                <a:path h="258152" w="246466">
                  <a:moveTo>
                    <a:pt x="123233" y="0"/>
                  </a:moveTo>
                  <a:lnTo>
                    <a:pt x="123233" y="0"/>
                  </a:lnTo>
                  <a:cubicBezTo>
                    <a:pt x="155916" y="0"/>
                    <a:pt x="187261" y="12983"/>
                    <a:pt x="210372" y="36094"/>
                  </a:cubicBezTo>
                  <a:cubicBezTo>
                    <a:pt x="233483" y="59205"/>
                    <a:pt x="246466" y="90550"/>
                    <a:pt x="246466" y="123233"/>
                  </a:cubicBezTo>
                  <a:lnTo>
                    <a:pt x="246466" y="134919"/>
                  </a:lnTo>
                  <a:cubicBezTo>
                    <a:pt x="246466" y="167602"/>
                    <a:pt x="233483" y="198947"/>
                    <a:pt x="210372" y="222058"/>
                  </a:cubicBezTo>
                  <a:cubicBezTo>
                    <a:pt x="187261" y="245169"/>
                    <a:pt x="155916" y="258152"/>
                    <a:pt x="123233" y="258152"/>
                  </a:cubicBezTo>
                  <a:lnTo>
                    <a:pt x="123233" y="258152"/>
                  </a:lnTo>
                  <a:cubicBezTo>
                    <a:pt x="90550" y="258152"/>
                    <a:pt x="59205" y="245169"/>
                    <a:pt x="36094" y="222058"/>
                  </a:cubicBezTo>
                  <a:cubicBezTo>
                    <a:pt x="12983" y="198947"/>
                    <a:pt x="0" y="167602"/>
                    <a:pt x="0" y="134919"/>
                  </a:cubicBezTo>
                  <a:lnTo>
                    <a:pt x="0" y="123233"/>
                  </a:lnTo>
                  <a:cubicBezTo>
                    <a:pt x="0" y="90550"/>
                    <a:pt x="12983" y="59205"/>
                    <a:pt x="36094" y="36094"/>
                  </a:cubicBezTo>
                  <a:cubicBezTo>
                    <a:pt x="59205" y="12983"/>
                    <a:pt x="90550" y="0"/>
                    <a:pt x="123233" y="0"/>
                  </a:cubicBezTo>
                  <a:close/>
                </a:path>
              </a:pathLst>
            </a:custGeom>
            <a:solidFill>
              <a:srgbClr val="E8DEC8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47625"/>
              <a:ext cx="246466" cy="3057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3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9828322" y="5892237"/>
            <a:ext cx="935801" cy="980171"/>
            <a:chOff x="0" y="0"/>
            <a:chExt cx="246466" cy="25815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46466" cy="258152"/>
            </a:xfrm>
            <a:custGeom>
              <a:avLst/>
              <a:gdLst/>
              <a:ahLst/>
              <a:cxnLst/>
              <a:rect r="r" b="b" t="t" l="l"/>
              <a:pathLst>
                <a:path h="258152" w="246466">
                  <a:moveTo>
                    <a:pt x="123233" y="0"/>
                  </a:moveTo>
                  <a:lnTo>
                    <a:pt x="123233" y="0"/>
                  </a:lnTo>
                  <a:cubicBezTo>
                    <a:pt x="155916" y="0"/>
                    <a:pt x="187261" y="12983"/>
                    <a:pt x="210372" y="36094"/>
                  </a:cubicBezTo>
                  <a:cubicBezTo>
                    <a:pt x="233483" y="59205"/>
                    <a:pt x="246466" y="90550"/>
                    <a:pt x="246466" y="123233"/>
                  </a:cubicBezTo>
                  <a:lnTo>
                    <a:pt x="246466" y="134919"/>
                  </a:lnTo>
                  <a:cubicBezTo>
                    <a:pt x="246466" y="167602"/>
                    <a:pt x="233483" y="198947"/>
                    <a:pt x="210372" y="222058"/>
                  </a:cubicBezTo>
                  <a:cubicBezTo>
                    <a:pt x="187261" y="245169"/>
                    <a:pt x="155916" y="258152"/>
                    <a:pt x="123233" y="258152"/>
                  </a:cubicBezTo>
                  <a:lnTo>
                    <a:pt x="123233" y="258152"/>
                  </a:lnTo>
                  <a:cubicBezTo>
                    <a:pt x="90550" y="258152"/>
                    <a:pt x="59205" y="245169"/>
                    <a:pt x="36094" y="222058"/>
                  </a:cubicBezTo>
                  <a:cubicBezTo>
                    <a:pt x="12983" y="198947"/>
                    <a:pt x="0" y="167602"/>
                    <a:pt x="0" y="134919"/>
                  </a:cubicBezTo>
                  <a:lnTo>
                    <a:pt x="0" y="123233"/>
                  </a:lnTo>
                  <a:cubicBezTo>
                    <a:pt x="0" y="90550"/>
                    <a:pt x="12983" y="59205"/>
                    <a:pt x="36094" y="36094"/>
                  </a:cubicBezTo>
                  <a:cubicBezTo>
                    <a:pt x="59205" y="12983"/>
                    <a:pt x="90550" y="0"/>
                    <a:pt x="123233" y="0"/>
                  </a:cubicBezTo>
                  <a:close/>
                </a:path>
              </a:pathLst>
            </a:custGeom>
            <a:solidFill>
              <a:srgbClr val="E8DEC8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47625"/>
              <a:ext cx="246466" cy="3057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4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2699980" y="1874055"/>
            <a:ext cx="935801" cy="980171"/>
            <a:chOff x="0" y="0"/>
            <a:chExt cx="246466" cy="258152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246466" cy="258152"/>
            </a:xfrm>
            <a:custGeom>
              <a:avLst/>
              <a:gdLst/>
              <a:ahLst/>
              <a:cxnLst/>
              <a:rect r="r" b="b" t="t" l="l"/>
              <a:pathLst>
                <a:path h="258152" w="246466">
                  <a:moveTo>
                    <a:pt x="123233" y="0"/>
                  </a:moveTo>
                  <a:lnTo>
                    <a:pt x="123233" y="0"/>
                  </a:lnTo>
                  <a:cubicBezTo>
                    <a:pt x="155916" y="0"/>
                    <a:pt x="187261" y="12983"/>
                    <a:pt x="210372" y="36094"/>
                  </a:cubicBezTo>
                  <a:cubicBezTo>
                    <a:pt x="233483" y="59205"/>
                    <a:pt x="246466" y="90550"/>
                    <a:pt x="246466" y="123233"/>
                  </a:cubicBezTo>
                  <a:lnTo>
                    <a:pt x="246466" y="134919"/>
                  </a:lnTo>
                  <a:cubicBezTo>
                    <a:pt x="246466" y="167602"/>
                    <a:pt x="233483" y="198947"/>
                    <a:pt x="210372" y="222058"/>
                  </a:cubicBezTo>
                  <a:cubicBezTo>
                    <a:pt x="187261" y="245169"/>
                    <a:pt x="155916" y="258152"/>
                    <a:pt x="123233" y="258152"/>
                  </a:cubicBezTo>
                  <a:lnTo>
                    <a:pt x="123233" y="258152"/>
                  </a:lnTo>
                  <a:cubicBezTo>
                    <a:pt x="90550" y="258152"/>
                    <a:pt x="59205" y="245169"/>
                    <a:pt x="36094" y="222058"/>
                  </a:cubicBezTo>
                  <a:cubicBezTo>
                    <a:pt x="12983" y="198947"/>
                    <a:pt x="0" y="167602"/>
                    <a:pt x="0" y="134919"/>
                  </a:cubicBezTo>
                  <a:lnTo>
                    <a:pt x="0" y="123233"/>
                  </a:lnTo>
                  <a:cubicBezTo>
                    <a:pt x="0" y="90550"/>
                    <a:pt x="12983" y="59205"/>
                    <a:pt x="36094" y="36094"/>
                  </a:cubicBezTo>
                  <a:cubicBezTo>
                    <a:pt x="59205" y="12983"/>
                    <a:pt x="90550" y="0"/>
                    <a:pt x="123233" y="0"/>
                  </a:cubicBezTo>
                  <a:close/>
                </a:path>
              </a:pathLst>
            </a:custGeom>
            <a:solidFill>
              <a:srgbClr val="E8DEC8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47625"/>
              <a:ext cx="246466" cy="3057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5</a:t>
              </a:r>
            </a:p>
          </p:txBody>
        </p:sp>
      </p:grpSp>
    </p:spTree>
  </p:cSld>
  <p:clrMapOvr>
    <a:masterClrMapping/>
  </p:clrMapOvr>
  <p:transition spd="fast">
    <p:push dir="l"/>
  </p:transition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8933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7692306" y="-8514322"/>
            <a:ext cx="2903387" cy="19062697"/>
            <a:chOff x="0" y="0"/>
            <a:chExt cx="764678" cy="50206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4678" cy="5020628"/>
            </a:xfrm>
            <a:custGeom>
              <a:avLst/>
              <a:gdLst/>
              <a:ahLst/>
              <a:cxnLst/>
              <a:rect r="r" b="b" t="t" l="l"/>
              <a:pathLst>
                <a:path h="5020628" w="764678">
                  <a:moveTo>
                    <a:pt x="0" y="0"/>
                  </a:moveTo>
                  <a:lnTo>
                    <a:pt x="764678" y="0"/>
                  </a:lnTo>
                  <a:lnTo>
                    <a:pt x="764678" y="5020628"/>
                  </a:lnTo>
                  <a:lnTo>
                    <a:pt x="0" y="5020628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4678" cy="5058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198585" y="236531"/>
            <a:ext cx="11890830" cy="2108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2"/>
              </a:lnSpc>
            </a:pPr>
            <a:r>
              <a:rPr lang="en-US" sz="7728">
                <a:solidFill>
                  <a:srgbClr val="FFFFFF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The customer Segmentation solution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3211646"/>
            <a:ext cx="16230600" cy="6505010"/>
            <a:chOff x="0" y="0"/>
            <a:chExt cx="4274726" cy="171325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1713254"/>
            </a:xfrm>
            <a:custGeom>
              <a:avLst/>
              <a:gdLst/>
              <a:ahLst/>
              <a:cxnLst/>
              <a:rect r="r" b="b" t="t" l="l"/>
              <a:pathLst>
                <a:path h="1713254" w="4274726">
                  <a:moveTo>
                    <a:pt x="18603" y="0"/>
                  </a:moveTo>
                  <a:lnTo>
                    <a:pt x="4256123" y="0"/>
                  </a:lnTo>
                  <a:cubicBezTo>
                    <a:pt x="4261057" y="0"/>
                    <a:pt x="4265788" y="1960"/>
                    <a:pt x="4269277" y="5449"/>
                  </a:cubicBezTo>
                  <a:cubicBezTo>
                    <a:pt x="4272766" y="8937"/>
                    <a:pt x="4274726" y="13669"/>
                    <a:pt x="4274726" y="18603"/>
                  </a:cubicBezTo>
                  <a:lnTo>
                    <a:pt x="4274726" y="1694651"/>
                  </a:lnTo>
                  <a:cubicBezTo>
                    <a:pt x="4274726" y="1699585"/>
                    <a:pt x="4272766" y="1704316"/>
                    <a:pt x="4269277" y="1707805"/>
                  </a:cubicBezTo>
                  <a:cubicBezTo>
                    <a:pt x="4265788" y="1711294"/>
                    <a:pt x="4261057" y="1713254"/>
                    <a:pt x="4256123" y="1713254"/>
                  </a:cubicBezTo>
                  <a:lnTo>
                    <a:pt x="18603" y="1713254"/>
                  </a:lnTo>
                  <a:cubicBezTo>
                    <a:pt x="8329" y="1713254"/>
                    <a:pt x="0" y="1704925"/>
                    <a:pt x="0" y="1694651"/>
                  </a:cubicBezTo>
                  <a:lnTo>
                    <a:pt x="0" y="18603"/>
                  </a:lnTo>
                  <a:cubicBezTo>
                    <a:pt x="0" y="13669"/>
                    <a:pt x="1960" y="8937"/>
                    <a:pt x="5449" y="5449"/>
                  </a:cubicBezTo>
                  <a:cubicBezTo>
                    <a:pt x="8937" y="1960"/>
                    <a:pt x="13669" y="0"/>
                    <a:pt x="18603" y="0"/>
                  </a:cubicBezTo>
                  <a:close/>
                </a:path>
              </a:pathLst>
            </a:custGeom>
            <a:solidFill>
              <a:srgbClr val="EAE0D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274726" cy="1751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318215" y="3455684"/>
          <a:ext cx="15651571" cy="5867632"/>
        </p:xfrm>
        <a:graphic>
          <a:graphicData uri="http://schemas.openxmlformats.org/drawingml/2006/table">
            <a:tbl>
              <a:tblPr/>
              <a:tblGrid>
                <a:gridCol w="4443294"/>
                <a:gridCol w="11208276"/>
              </a:tblGrid>
              <a:tr h="113361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1.The Inner Circle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These customers buy frequently and/or spend a lot, making them top buyers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</a:tr>
              <a:tr h="121758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2. Almost Exclusive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They engage but do not spend high amounts, opportunity to convert to high-value customers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</a:tr>
              <a:tr h="11891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3. Fading Buyers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Haven’t purchased in a while or are declining in engagement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</a:tr>
              <a:tr h="116362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4. Unpredictable Guests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They spend a lot but don’t buy frequently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</a:tr>
              <a:tr h="116362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5. Luxury Drifters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Rarely buy, but when they do, they spend a lot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</a:tr>
            </a:tbl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5095230" y="4231420"/>
            <a:ext cx="583034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(011)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467560" y="5409011"/>
            <a:ext cx="1255365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(000, 010)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549539" y="6589476"/>
            <a:ext cx="1173361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(100, 110)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594138" y="7769941"/>
            <a:ext cx="1173361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(001, 101)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80819" y="8601710"/>
            <a:ext cx="542032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89333D"/>
                </a:solidFill>
                <a:latin typeface="Canva Sans"/>
                <a:ea typeface="Canva Sans"/>
                <a:cs typeface="Canva Sans"/>
                <a:sym typeface="Canva Sans"/>
              </a:rPr>
              <a:t>(111)</a:t>
            </a:r>
          </a:p>
        </p:txBody>
      </p:sp>
    </p:spTree>
  </p:cSld>
  <p:clrMapOvr>
    <a:masterClrMapping/>
  </p:clrMapOvr>
  <p:transition spd="fast">
    <p:push dir="l"/>
  </p:transition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0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7885725" y="-8707741"/>
            <a:ext cx="2516549" cy="19062697"/>
            <a:chOff x="0" y="0"/>
            <a:chExt cx="662795" cy="50206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2795" cy="5020628"/>
            </a:xfrm>
            <a:custGeom>
              <a:avLst/>
              <a:gdLst/>
              <a:ahLst/>
              <a:cxnLst/>
              <a:rect r="r" b="b" t="t" l="l"/>
              <a:pathLst>
                <a:path h="5020628" w="662795">
                  <a:moveTo>
                    <a:pt x="0" y="0"/>
                  </a:moveTo>
                  <a:lnTo>
                    <a:pt x="662795" y="0"/>
                  </a:lnTo>
                  <a:lnTo>
                    <a:pt x="662795" y="5020628"/>
                  </a:lnTo>
                  <a:lnTo>
                    <a:pt x="0" y="5020628"/>
                  </a:lnTo>
                  <a:close/>
                </a:path>
              </a:pathLst>
            </a:custGeom>
            <a:solidFill>
              <a:srgbClr val="E8DE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62795" cy="5058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246949"/>
            <a:ext cx="16230600" cy="96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4"/>
              </a:lnSpc>
            </a:pPr>
            <a:r>
              <a:rPr lang="en-US" sz="6928">
                <a:solidFill>
                  <a:srgbClr val="89333D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customer profile segment (1/2)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0" y="1125065"/>
          <a:ext cx="18288000" cy="9161935"/>
        </p:xfrm>
        <a:graphic>
          <a:graphicData uri="http://schemas.openxmlformats.org/drawingml/2006/table">
            <a:tbl>
              <a:tblPr/>
              <a:tblGrid>
                <a:gridCol w="4518571"/>
                <a:gridCol w="2782834"/>
                <a:gridCol w="2652577"/>
                <a:gridCol w="2754204"/>
                <a:gridCol w="2789907"/>
                <a:gridCol w="2789907"/>
              </a:tblGrid>
              <a:tr h="127211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Profile Element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The Inner Circle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Almost Exclusive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Fading Buyers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Unpredictable Guests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Luxury Drifters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02890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Recency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70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79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262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179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267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  <a:tr h="98951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Frequency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4.4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1.3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1.2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1.7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  <a:tr h="9760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Monetary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$259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$39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$35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$134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$252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  <a:tr h="104436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Avg. Items per order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1.3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1.3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2.6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2.1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  <a:tr h="106558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Avg. Revenue per order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$60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$33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$30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$81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$63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  <a:tr h="139272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% Customers that Used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 Promotional Offer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93%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22%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89%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  <a:tr h="139272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Estimated Annual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Retention Rate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82%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58%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36%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65%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fast">
    <p:push dir="l"/>
  </p:transition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4F0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7885725" y="-8707741"/>
            <a:ext cx="2516549" cy="19062697"/>
            <a:chOff x="0" y="0"/>
            <a:chExt cx="662795" cy="50206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2795" cy="5020628"/>
            </a:xfrm>
            <a:custGeom>
              <a:avLst/>
              <a:gdLst/>
              <a:ahLst/>
              <a:cxnLst/>
              <a:rect r="r" b="b" t="t" l="l"/>
              <a:pathLst>
                <a:path h="5020628" w="662795">
                  <a:moveTo>
                    <a:pt x="0" y="0"/>
                  </a:moveTo>
                  <a:lnTo>
                    <a:pt x="662795" y="0"/>
                  </a:lnTo>
                  <a:lnTo>
                    <a:pt x="662795" y="5020628"/>
                  </a:lnTo>
                  <a:lnTo>
                    <a:pt x="0" y="5020628"/>
                  </a:lnTo>
                  <a:close/>
                </a:path>
              </a:pathLst>
            </a:custGeom>
            <a:solidFill>
              <a:srgbClr val="E8DE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62795" cy="5058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265999"/>
            <a:ext cx="16230600" cy="1070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92"/>
              </a:lnSpc>
            </a:pPr>
            <a:r>
              <a:rPr lang="en-US" sz="7728">
                <a:solidFill>
                  <a:srgbClr val="89333D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customer profile segment (2/2)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0" y="1709577"/>
          <a:ext cx="18288000" cy="8595740"/>
        </p:xfrm>
        <a:graphic>
          <a:graphicData uri="http://schemas.openxmlformats.org/drawingml/2006/table">
            <a:tbl>
              <a:tblPr/>
              <a:tblGrid>
                <a:gridCol w="4518571"/>
                <a:gridCol w="2782834"/>
                <a:gridCol w="2652577"/>
                <a:gridCol w="2754204"/>
                <a:gridCol w="2789907"/>
                <a:gridCol w="2789907"/>
              </a:tblGrid>
              <a:tr h="132030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Profile Element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The Inner Circle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Almost Exclusive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Fading Buyers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Unpredictable Guests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Luxury Drifters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79867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% Customers that only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purchased women’s products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45%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35%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45%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  <a:tr h="179867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% Customers that only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purchased men’s products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33%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62%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  <a:tr h="18794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% Customers that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purchased women’s and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men’s products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6%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16%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  <a:tr h="179867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% Customers whose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purchases included kids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products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5D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24%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D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fast">
    <p:push dir="l"/>
  </p:transition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1C5D9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7885725" y="-8707741"/>
            <a:ext cx="2516549" cy="19062697"/>
            <a:chOff x="0" y="0"/>
            <a:chExt cx="662795" cy="50206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2795" cy="5020628"/>
            </a:xfrm>
            <a:custGeom>
              <a:avLst/>
              <a:gdLst/>
              <a:ahLst/>
              <a:cxnLst/>
              <a:rect r="r" b="b" t="t" l="l"/>
              <a:pathLst>
                <a:path h="5020628" w="662795">
                  <a:moveTo>
                    <a:pt x="0" y="0"/>
                  </a:moveTo>
                  <a:lnTo>
                    <a:pt x="662795" y="0"/>
                  </a:lnTo>
                  <a:lnTo>
                    <a:pt x="662795" y="5020628"/>
                  </a:lnTo>
                  <a:lnTo>
                    <a:pt x="0" y="5020628"/>
                  </a:lnTo>
                  <a:close/>
                </a:path>
              </a:pathLst>
            </a:custGeom>
            <a:solidFill>
              <a:srgbClr val="89333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62795" cy="5058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508027" y="2264542"/>
          <a:ext cx="17520827" cy="7805068"/>
        </p:xfrm>
        <a:graphic>
          <a:graphicData uri="http://schemas.openxmlformats.org/drawingml/2006/table">
            <a:tbl>
              <a:tblPr/>
              <a:tblGrid>
                <a:gridCol w="3862177"/>
                <a:gridCol w="3332447"/>
                <a:gridCol w="3327384"/>
                <a:gridCol w="3659738"/>
                <a:gridCol w="3339080"/>
              </a:tblGrid>
              <a:tr h="115054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Segment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B212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Annual Contribution Margin</a:t>
                      </a:r>
                      <a:r>
                        <a:rPr lang="en-US" sz="23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 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B212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Retention Rate  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B212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Years of Purchasing Life 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B212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CLV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B2125"/>
                    </a:solidFill>
                  </a:tcPr>
                </a:tc>
              </a:tr>
              <a:tr h="123778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1.The Inner Circle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258.4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82.0%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5.6 years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$ 1,073.4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</a:tr>
              <a:tr h="141271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2. Almost Exclusive 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39.1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56.8%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2.3 years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$ 82.5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</a:tr>
              <a:tr h="133730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3. Fading Buyers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34.5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35.8%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1.6 years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$ 51.6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</a:tr>
              <a:tr h="11854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4. Unpredictable Guests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134.1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56.8%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2.3 years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$ 282.9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</a:tr>
              <a:tr h="148131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A82447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5. Luxury Drifters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0E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251.5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64.6%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2.8 years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$ 625.8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8D8"/>
                    </a:solidFill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1174415" y="732848"/>
            <a:ext cx="15939169" cy="90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6592">
                <a:solidFill>
                  <a:srgbClr val="EFE8D8"/>
                </a:solidFill>
                <a:latin typeface="Yearbook Solid"/>
                <a:ea typeface="Yearbook Solid"/>
                <a:cs typeface="Yearbook Solid"/>
                <a:sym typeface="Yearbook Solid"/>
              </a:rPr>
              <a:t>Customer Lifetime Value Analysis</a:t>
            </a:r>
          </a:p>
        </p:txBody>
      </p:sp>
    </p:spTree>
  </p:cSld>
  <p:clrMapOvr>
    <a:masterClrMapping/>
  </p:clrMapOvr>
  <p:transition spd="fast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DAGq6J5hdXo</dc:identifier>
  <dcterms:modified xsi:type="dcterms:W3CDTF">2011-08-01T06:04:30Z</dcterms:modified>
  <cp:revision>1</cp:revision>
  <dc:title>Copy of MKT ppt</dc:title>
</cp:coreProperties>
</file>

<file path=docProps/thumbnail.jpeg>
</file>